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7" r:id="rId38"/>
    <p:sldId id="298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</p:sldIdLst>
  <p:sldSz cx="15557500" cy="8763000"/>
  <p:notesSz cx="15557500" cy="8763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372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42113" cy="439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8812213" y="0"/>
            <a:ext cx="6742112" cy="439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D142F-20EE-4DF0-A6AC-E2763F023539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53025" y="1095375"/>
            <a:ext cx="5251450" cy="2957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555750" y="4217988"/>
            <a:ext cx="12446000" cy="3449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323263"/>
            <a:ext cx="6742113" cy="439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8812213" y="8323263"/>
            <a:ext cx="6742112" cy="439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7F3A2-183B-413E-8EE7-D145B3A25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36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8589" y="273861"/>
            <a:ext cx="9387205" cy="713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33625" y="4907280"/>
            <a:ext cx="10890250" cy="2190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7E02F-0B8E-4547-92AD-4EAA458633AF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B2BD1-5342-4CDB-82A7-8DDBB6BDEB1D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7875" y="2015490"/>
            <a:ext cx="6767512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12112" y="2015490"/>
            <a:ext cx="6767512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46544-7290-44CF-8E4B-9EF538AFC217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F6EF-BAFC-4E55-9DC1-00CB305C01A4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446A5-CBCA-4B5A-A573-03EBC0BA0411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024393"/>
            <a:ext cx="15557500" cy="20955"/>
          </a:xfrm>
          <a:custGeom>
            <a:avLst/>
            <a:gdLst/>
            <a:ahLst/>
            <a:cxnLst/>
            <a:rect l="l" t="t" r="r" b="b"/>
            <a:pathLst>
              <a:path w="15557500" h="20954">
                <a:moveTo>
                  <a:pt x="15557498" y="20470"/>
                </a:moveTo>
                <a:lnTo>
                  <a:pt x="0" y="20470"/>
                </a:lnTo>
                <a:lnTo>
                  <a:pt x="0" y="0"/>
                </a:lnTo>
                <a:lnTo>
                  <a:pt x="15557498" y="0"/>
                </a:lnTo>
                <a:lnTo>
                  <a:pt x="15557498" y="20470"/>
                </a:lnTo>
                <a:close/>
              </a:path>
            </a:pathLst>
          </a:custGeom>
          <a:solidFill>
            <a:srgbClr val="E4E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8589" y="273873"/>
            <a:ext cx="11426190" cy="71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7875" y="2015490"/>
            <a:ext cx="14001750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957511" y="8207389"/>
            <a:ext cx="4284980" cy="37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7875" y="8149590"/>
            <a:ext cx="3578225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6998E-72C0-4394-B99E-94CD415BE471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01400" y="8149590"/>
            <a:ext cx="3578225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%40towfiqu999999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unsplash.com/%40rodlo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938" y="2157161"/>
            <a:ext cx="5308600" cy="233489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95275" marR="225425" algn="ctr">
              <a:lnSpc>
                <a:spcPts val="6770"/>
              </a:lnSpc>
              <a:spcBef>
                <a:spcPts val="1130"/>
              </a:spcBef>
            </a:pPr>
            <a:r>
              <a:rPr sz="6450" spc="-340" dirty="0"/>
              <a:t>The</a:t>
            </a:r>
            <a:r>
              <a:rPr sz="6450" spc="-330" dirty="0"/>
              <a:t> </a:t>
            </a:r>
            <a:r>
              <a:rPr sz="6450" spc="-395" dirty="0"/>
              <a:t>binomial </a:t>
            </a:r>
            <a:r>
              <a:rPr sz="6450" spc="-430" dirty="0"/>
              <a:t>distribution</a:t>
            </a:r>
            <a:endParaRPr sz="6450"/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065F386-5A23-DFEA-2EF1-26656C9B45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-70443"/>
            <a:ext cx="6738620" cy="2648585"/>
          </a:xfrm>
          <a:prstGeom prst="rect">
            <a:avLst/>
          </a:prstGeom>
        </p:spPr>
        <p:txBody>
          <a:bodyPr vert="horz" wrap="square" lIns="0" tIns="358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pc="-285" dirty="0"/>
              <a:t>Independence</a:t>
            </a:r>
          </a:p>
          <a:p>
            <a:pPr marL="12700" marR="5080">
              <a:lnSpc>
                <a:spcPct val="121600"/>
              </a:lnSpc>
              <a:spcBef>
                <a:spcPts val="919"/>
              </a:spcBef>
            </a:pPr>
            <a:r>
              <a:rPr sz="2650" b="0" i="1" dirty="0">
                <a:latin typeface="Tahoma"/>
                <a:cs typeface="Tahoma"/>
              </a:rPr>
              <a:t>The</a:t>
            </a:r>
            <a:r>
              <a:rPr sz="2650" b="0" i="1" spc="20" dirty="0">
                <a:latin typeface="Tahoma"/>
                <a:cs typeface="Tahoma"/>
              </a:rPr>
              <a:t> </a:t>
            </a:r>
            <a:r>
              <a:rPr sz="2650" b="0" i="1" spc="65" dirty="0">
                <a:latin typeface="Tahoma"/>
                <a:cs typeface="Tahoma"/>
              </a:rPr>
              <a:t>binomial</a:t>
            </a:r>
            <a:r>
              <a:rPr sz="2650" b="0" i="1" spc="2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distribution</a:t>
            </a:r>
            <a:r>
              <a:rPr sz="2650" b="0" i="1" spc="30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is</a:t>
            </a:r>
            <a:r>
              <a:rPr sz="2650" b="0" i="1" spc="20" dirty="0">
                <a:latin typeface="Tahoma"/>
                <a:cs typeface="Tahoma"/>
              </a:rPr>
              <a:t> </a:t>
            </a:r>
            <a:r>
              <a:rPr sz="2650" b="0" i="1" spc="180" dirty="0">
                <a:latin typeface="Tahoma"/>
                <a:cs typeface="Tahoma"/>
              </a:rPr>
              <a:t>a</a:t>
            </a:r>
            <a:r>
              <a:rPr sz="2650" b="0" i="1" spc="25" dirty="0">
                <a:latin typeface="Tahoma"/>
                <a:cs typeface="Tahoma"/>
              </a:rPr>
              <a:t> </a:t>
            </a:r>
            <a:r>
              <a:rPr sz="2650" b="0" i="1" spc="60" dirty="0">
                <a:latin typeface="Tahoma"/>
                <a:cs typeface="Tahoma"/>
              </a:rPr>
              <a:t>probability </a:t>
            </a:r>
            <a:r>
              <a:rPr sz="2650" b="0" i="1" dirty="0">
                <a:latin typeface="Tahoma"/>
                <a:cs typeface="Tahoma"/>
              </a:rPr>
              <a:t>distribution</a:t>
            </a:r>
            <a:r>
              <a:rPr sz="2650" b="0" i="1" spc="20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number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spc="75" dirty="0">
                <a:latin typeface="Tahoma"/>
                <a:cs typeface="Tahoma"/>
              </a:rPr>
              <a:t>successes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in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spc="130" dirty="0">
                <a:latin typeface="Tahoma"/>
                <a:cs typeface="Tahoma"/>
              </a:rPr>
              <a:t>a </a:t>
            </a:r>
            <a:r>
              <a:rPr sz="2650" b="0" i="1" spc="70" dirty="0">
                <a:latin typeface="Tahoma"/>
                <a:cs typeface="Tahoma"/>
              </a:rPr>
              <a:t>sequence</a:t>
            </a:r>
            <a:r>
              <a:rPr sz="2650" b="0" i="1" spc="-7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60" dirty="0">
                <a:latin typeface="Tahoma"/>
                <a:cs typeface="Tahoma"/>
              </a:rPr>
              <a:t> </a:t>
            </a:r>
            <a:r>
              <a:rPr sz="2650" i="1" spc="-145" dirty="0">
                <a:latin typeface="Tahoma"/>
                <a:cs typeface="Tahoma"/>
              </a:rPr>
              <a:t>independent</a:t>
            </a:r>
            <a:r>
              <a:rPr sz="2650" i="1" spc="-10" dirty="0">
                <a:latin typeface="Tahoma"/>
                <a:cs typeface="Tahoma"/>
              </a:rPr>
              <a:t> </a:t>
            </a:r>
            <a:r>
              <a:rPr sz="2650" b="0" i="1" spc="-10" dirty="0">
                <a:latin typeface="Tahoma"/>
                <a:cs typeface="Tahoma"/>
              </a:rPr>
              <a:t>events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6744" y="1192938"/>
            <a:ext cx="6375231" cy="249564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290B7-4B3A-274A-5E91-B7855DB009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en-US" altLang="ko-K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-70437"/>
            <a:ext cx="6738620" cy="2648585"/>
          </a:xfrm>
          <a:prstGeom prst="rect">
            <a:avLst/>
          </a:prstGeom>
        </p:spPr>
        <p:txBody>
          <a:bodyPr vert="horz" wrap="square" lIns="0" tIns="358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pc="-285" dirty="0"/>
              <a:t>Independence</a:t>
            </a:r>
          </a:p>
          <a:p>
            <a:pPr marL="12700" marR="5080">
              <a:lnSpc>
                <a:spcPct val="121600"/>
              </a:lnSpc>
              <a:spcBef>
                <a:spcPts val="919"/>
              </a:spcBef>
            </a:pPr>
            <a:r>
              <a:rPr sz="2650" b="0" i="1" dirty="0">
                <a:latin typeface="Tahoma"/>
                <a:cs typeface="Tahoma"/>
              </a:rPr>
              <a:t>The</a:t>
            </a:r>
            <a:r>
              <a:rPr sz="2650" b="0" i="1" spc="20" dirty="0">
                <a:latin typeface="Tahoma"/>
                <a:cs typeface="Tahoma"/>
              </a:rPr>
              <a:t> </a:t>
            </a:r>
            <a:r>
              <a:rPr sz="2650" b="0" i="1" spc="65" dirty="0">
                <a:latin typeface="Tahoma"/>
                <a:cs typeface="Tahoma"/>
              </a:rPr>
              <a:t>binomial</a:t>
            </a:r>
            <a:r>
              <a:rPr sz="2650" b="0" i="1" spc="2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distribution</a:t>
            </a:r>
            <a:r>
              <a:rPr sz="2650" b="0" i="1" spc="30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is</a:t>
            </a:r>
            <a:r>
              <a:rPr sz="2650" b="0" i="1" spc="20" dirty="0">
                <a:latin typeface="Tahoma"/>
                <a:cs typeface="Tahoma"/>
              </a:rPr>
              <a:t> </a:t>
            </a:r>
            <a:r>
              <a:rPr sz="2650" b="0" i="1" spc="180" dirty="0">
                <a:latin typeface="Tahoma"/>
                <a:cs typeface="Tahoma"/>
              </a:rPr>
              <a:t>a</a:t>
            </a:r>
            <a:r>
              <a:rPr sz="2650" b="0" i="1" spc="25" dirty="0">
                <a:latin typeface="Tahoma"/>
                <a:cs typeface="Tahoma"/>
              </a:rPr>
              <a:t> </a:t>
            </a:r>
            <a:r>
              <a:rPr sz="2650" b="0" i="1" spc="60" dirty="0">
                <a:latin typeface="Tahoma"/>
                <a:cs typeface="Tahoma"/>
              </a:rPr>
              <a:t>probability </a:t>
            </a:r>
            <a:r>
              <a:rPr sz="2650" b="0" i="1" dirty="0">
                <a:latin typeface="Tahoma"/>
                <a:cs typeface="Tahoma"/>
              </a:rPr>
              <a:t>distribution</a:t>
            </a:r>
            <a:r>
              <a:rPr sz="2650" b="0" i="1" spc="20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number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spc="75" dirty="0">
                <a:latin typeface="Tahoma"/>
                <a:cs typeface="Tahoma"/>
              </a:rPr>
              <a:t>successes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in</a:t>
            </a:r>
            <a:r>
              <a:rPr sz="2650" b="0" i="1" spc="35" dirty="0">
                <a:latin typeface="Tahoma"/>
                <a:cs typeface="Tahoma"/>
              </a:rPr>
              <a:t> </a:t>
            </a:r>
            <a:r>
              <a:rPr sz="2650" b="0" i="1" spc="130" dirty="0">
                <a:latin typeface="Tahoma"/>
                <a:cs typeface="Tahoma"/>
              </a:rPr>
              <a:t>a </a:t>
            </a:r>
            <a:r>
              <a:rPr sz="2650" b="0" i="1" spc="70" dirty="0">
                <a:latin typeface="Tahoma"/>
                <a:cs typeface="Tahoma"/>
              </a:rPr>
              <a:t>sequence</a:t>
            </a:r>
            <a:r>
              <a:rPr sz="2650" b="0" i="1" spc="-7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60" dirty="0">
                <a:latin typeface="Tahoma"/>
                <a:cs typeface="Tahoma"/>
              </a:rPr>
              <a:t> </a:t>
            </a:r>
            <a:r>
              <a:rPr sz="2650" i="1" spc="-145" dirty="0">
                <a:latin typeface="Tahoma"/>
                <a:cs typeface="Tahoma"/>
              </a:rPr>
              <a:t>independent</a:t>
            </a:r>
            <a:r>
              <a:rPr sz="2650" i="1" spc="-10" dirty="0">
                <a:latin typeface="Tahoma"/>
                <a:cs typeface="Tahoma"/>
              </a:rPr>
              <a:t> </a:t>
            </a:r>
            <a:r>
              <a:rPr sz="2650" b="0" i="1" spc="-10" dirty="0">
                <a:latin typeface="Tahoma"/>
                <a:cs typeface="Tahoma"/>
              </a:rPr>
              <a:t>events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589" y="5827471"/>
            <a:ext cx="6709409" cy="100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100"/>
              </a:spcBef>
            </a:pPr>
            <a:r>
              <a:rPr sz="2650" b="1" i="1" spc="-310" dirty="0">
                <a:solidFill>
                  <a:srgbClr val="04182D"/>
                </a:solidFill>
                <a:latin typeface="Tahoma"/>
                <a:cs typeface="Tahoma"/>
              </a:rPr>
              <a:t>If</a:t>
            </a:r>
            <a:r>
              <a:rPr sz="265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60" dirty="0">
                <a:solidFill>
                  <a:srgbClr val="04182D"/>
                </a:solidFill>
                <a:latin typeface="Tahoma"/>
                <a:cs typeface="Tahoma"/>
              </a:rPr>
              <a:t>events</a:t>
            </a:r>
            <a:r>
              <a:rPr sz="265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65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650" b="1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55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650" b="1" i="1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50" dirty="0">
                <a:solidFill>
                  <a:srgbClr val="04182D"/>
                </a:solidFill>
                <a:latin typeface="Tahoma"/>
                <a:cs typeface="Tahoma"/>
              </a:rPr>
              <a:t>independent,</a:t>
            </a:r>
            <a:r>
              <a:rPr sz="265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650" b="1" i="1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5" dirty="0">
                <a:solidFill>
                  <a:srgbClr val="04182D"/>
                </a:solidFill>
                <a:latin typeface="Tahoma"/>
                <a:cs typeface="Tahoma"/>
              </a:rPr>
              <a:t>binomial </a:t>
            </a:r>
            <a:r>
              <a:rPr sz="2650" b="1" i="1" spc="-145" dirty="0">
                <a:solidFill>
                  <a:srgbClr val="04182D"/>
                </a:solidFill>
                <a:latin typeface="Tahoma"/>
                <a:cs typeface="Tahoma"/>
              </a:rPr>
              <a:t>distribution</a:t>
            </a:r>
            <a:r>
              <a:rPr sz="2650" b="1" i="1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14" dirty="0">
                <a:solidFill>
                  <a:srgbClr val="04182D"/>
                </a:solidFill>
                <a:latin typeface="Tahoma"/>
                <a:cs typeface="Tahoma"/>
              </a:rPr>
              <a:t>does</a:t>
            </a:r>
            <a:r>
              <a:rPr sz="2650" b="1" i="1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55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650" b="1" i="1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" dirty="0">
                <a:solidFill>
                  <a:srgbClr val="04182D"/>
                </a:solidFill>
                <a:latin typeface="Tahoma"/>
                <a:cs typeface="Tahoma"/>
              </a:rPr>
              <a:t>apply!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6744" y="1192944"/>
            <a:ext cx="6375231" cy="605618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59EC3E-3007-4415-1C91-9A802FF063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01CBD8-2F93-B4FB-84E2-DDDA342D7A1F}"/>
              </a:ext>
            </a:extLst>
          </p:cNvPr>
          <p:cNvSpPr/>
          <p:nvPr/>
        </p:nvSpPr>
        <p:spPr>
          <a:xfrm>
            <a:off x="7550150" y="4000500"/>
            <a:ext cx="7696200" cy="356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75" dirty="0"/>
              <a:t>General</a:t>
            </a:r>
            <a:r>
              <a:rPr spc="-135" dirty="0"/>
              <a:t> </a:t>
            </a:r>
            <a:r>
              <a:rPr spc="-170" dirty="0"/>
              <a:t>applications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3152440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3633494"/>
            <a:ext cx="122822" cy="1228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8589" y="1078340"/>
            <a:ext cx="6887845" cy="2807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5310">
              <a:lnSpc>
                <a:spcPct val="121600"/>
              </a:lnSpc>
              <a:spcBef>
                <a:spcPts val="100"/>
              </a:spcBef>
            </a:pP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The </a:t>
            </a:r>
            <a:r>
              <a:rPr sz="2650" i="1" spc="65" dirty="0">
                <a:solidFill>
                  <a:srgbClr val="04182D"/>
                </a:solidFill>
                <a:latin typeface="Tahoma"/>
                <a:cs typeface="Tahoma"/>
              </a:rPr>
              <a:t>binomial</a:t>
            </a: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 distribution</a:t>
            </a:r>
            <a:r>
              <a:rPr sz="2650" i="1" spc="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130" dirty="0">
                <a:solidFill>
                  <a:srgbClr val="04182D"/>
                </a:solidFill>
                <a:latin typeface="Tahoma"/>
                <a:cs typeface="Tahoma"/>
              </a:rPr>
              <a:t>can</a:t>
            </a: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100" dirty="0">
                <a:solidFill>
                  <a:srgbClr val="04182D"/>
                </a:solidFill>
                <a:latin typeface="Tahoma"/>
                <a:cs typeface="Tahoma"/>
              </a:rPr>
              <a:t>be</a:t>
            </a:r>
            <a:r>
              <a:rPr sz="2650" i="1" spc="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55" dirty="0">
                <a:solidFill>
                  <a:srgbClr val="04182D"/>
                </a:solidFill>
                <a:latin typeface="Tahoma"/>
                <a:cs typeface="Tahoma"/>
              </a:rPr>
              <a:t>used</a:t>
            </a: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-25" dirty="0">
                <a:solidFill>
                  <a:srgbClr val="04182D"/>
                </a:solidFill>
                <a:latin typeface="Tahoma"/>
                <a:cs typeface="Tahoma"/>
              </a:rPr>
              <a:t>for </a:t>
            </a:r>
            <a:r>
              <a:rPr sz="2650" b="1" i="1" spc="-145" dirty="0">
                <a:solidFill>
                  <a:srgbClr val="04182D"/>
                </a:solidFill>
                <a:latin typeface="Tahoma"/>
                <a:cs typeface="Tahoma"/>
              </a:rPr>
              <a:t>independent</a:t>
            </a:r>
            <a:r>
              <a:rPr sz="2650" b="1" i="1" spc="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events</a:t>
            </a:r>
            <a:r>
              <a:rPr sz="2650" i="1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60" dirty="0">
                <a:solidFill>
                  <a:srgbClr val="04182D"/>
                </a:solidFill>
                <a:latin typeface="Tahoma"/>
                <a:cs typeface="Tahoma"/>
              </a:rPr>
              <a:t>producing</a:t>
            </a:r>
            <a:r>
              <a:rPr sz="2650" i="1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" dirty="0">
                <a:solidFill>
                  <a:srgbClr val="04182D"/>
                </a:solidFill>
                <a:latin typeface="Tahoma"/>
                <a:cs typeface="Tahoma"/>
              </a:rPr>
              <a:t>binary outcomes</a:t>
            </a:r>
            <a:endParaRPr sz="2650">
              <a:latin typeface="Tahoma"/>
              <a:cs typeface="Tahoma"/>
            </a:endParaRPr>
          </a:p>
          <a:p>
            <a:pPr marL="749300" marR="5080" indent="-368935">
              <a:lnSpc>
                <a:spcPct val="126400"/>
              </a:lnSpc>
              <a:spcBef>
                <a:spcPts val="2560"/>
              </a:spcBef>
            </a:pP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Clinical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trial</a:t>
            </a:r>
            <a:r>
              <a:rPr sz="25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measuring</a:t>
            </a:r>
            <a:r>
              <a:rPr sz="25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drug</a:t>
            </a:r>
            <a:r>
              <a:rPr sz="25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effectiveness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Effective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5117598"/>
            <a:ext cx="102352" cy="102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5598652"/>
            <a:ext cx="122822" cy="1228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7056" y="4842877"/>
            <a:ext cx="5956935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935">
              <a:lnSpc>
                <a:spcPct val="126400"/>
              </a:lnSpc>
              <a:spcBef>
                <a:spcPts val="95"/>
              </a:spcBef>
            </a:pP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Betting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result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sports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match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Bettor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04182D"/>
                </a:solidFill>
                <a:latin typeface="Tahoma"/>
                <a:cs typeface="Tahoma"/>
              </a:rPr>
              <a:t>can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win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lose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42512" y="1166812"/>
            <a:ext cx="7123696" cy="474913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5663" y="7499933"/>
            <a:ext cx="733869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17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  <a:hlinkClick r:id="rId6"/>
              </a:rPr>
              <a:t>https://unsplash.com/@towfiqu999999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5C8361D-D63B-5046-5D03-FEC1E27ED9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en-US" altLang="ko-K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938" y="2157161"/>
            <a:ext cx="5308600" cy="233489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572135" marR="503555" algn="ctr">
              <a:lnSpc>
                <a:spcPts val="6770"/>
              </a:lnSpc>
              <a:spcBef>
                <a:spcPts val="1130"/>
              </a:spcBef>
            </a:pPr>
            <a:r>
              <a:rPr sz="6450" spc="-340" dirty="0"/>
              <a:t>The</a:t>
            </a:r>
            <a:r>
              <a:rPr sz="6450" spc="-330" dirty="0"/>
              <a:t> </a:t>
            </a:r>
            <a:r>
              <a:rPr sz="6450" spc="-380" dirty="0"/>
              <a:t>normal </a:t>
            </a:r>
            <a:r>
              <a:rPr sz="6450" spc="-430" dirty="0"/>
              <a:t>distribution</a:t>
            </a:r>
            <a:endParaRPr sz="6450"/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864D3BB-17CF-80D9-4058-5807919CFF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en-US" altLang="ko-K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What</a:t>
            </a:r>
            <a:r>
              <a:rPr spc="-140" dirty="0"/>
              <a:t> </a:t>
            </a:r>
            <a:r>
              <a:rPr spc="-245" dirty="0"/>
              <a:t>is</a:t>
            </a:r>
            <a:r>
              <a:rPr spc="-140" dirty="0"/>
              <a:t> </a:t>
            </a:r>
            <a:r>
              <a:rPr spc="-229" dirty="0"/>
              <a:t>the</a:t>
            </a:r>
            <a:r>
              <a:rPr spc="-140" dirty="0"/>
              <a:t> </a:t>
            </a:r>
            <a:r>
              <a:rPr spc="-225" dirty="0"/>
              <a:t>normal</a:t>
            </a:r>
            <a:r>
              <a:rPr spc="-140" dirty="0"/>
              <a:t> </a:t>
            </a:r>
            <a:r>
              <a:rPr spc="-275" dirty="0"/>
              <a:t>distribution?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9025" y="1316997"/>
            <a:ext cx="9613441" cy="624169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1AD4F7-D2D0-0D84-8F52-F25B17642A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0" dirty="0"/>
              <a:t>Symmetrical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5309" y="1316997"/>
            <a:ext cx="9247158" cy="624169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0B600-8410-2D62-4F58-A50A9C1049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en-US" altLang="ko-K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0" dirty="0"/>
              <a:t>Area</a:t>
            </a:r>
            <a:r>
              <a:rPr spc="-235" dirty="0"/>
              <a:t> </a:t>
            </a:r>
            <a:r>
              <a:rPr spc="-1145" dirty="0"/>
              <a:t>=</a:t>
            </a:r>
            <a:r>
              <a:rPr spc="-165" dirty="0"/>
              <a:t> </a:t>
            </a:r>
            <a:r>
              <a:rPr spc="-1195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9025" y="1316985"/>
            <a:ext cx="9613441" cy="624169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772C0C-7A83-48CC-4192-2DBCE50086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en-US" altLang="ko-K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0" dirty="0"/>
              <a:t>Curve</a:t>
            </a:r>
            <a:r>
              <a:rPr spc="-155" dirty="0"/>
              <a:t> </a:t>
            </a:r>
            <a:r>
              <a:rPr spc="-254" dirty="0"/>
              <a:t>never</a:t>
            </a:r>
            <a:r>
              <a:rPr spc="-150" dirty="0"/>
              <a:t> </a:t>
            </a:r>
            <a:r>
              <a:rPr spc="-265" dirty="0"/>
              <a:t>hits</a:t>
            </a:r>
            <a:r>
              <a:rPr spc="-155" dirty="0"/>
              <a:t> </a:t>
            </a:r>
            <a:r>
              <a:rPr spc="60" dirty="0"/>
              <a:t>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9025" y="1316985"/>
            <a:ext cx="9613441" cy="624169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4D1D1E-2B94-0275-DCAC-6AE701E910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en-US" altLang="ko-K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70" dirty="0"/>
              <a:t>Described</a:t>
            </a:r>
            <a:r>
              <a:rPr spc="-165" dirty="0"/>
              <a:t> </a:t>
            </a:r>
            <a:r>
              <a:rPr dirty="0"/>
              <a:t>by</a:t>
            </a:r>
            <a:r>
              <a:rPr spc="-160" dirty="0"/>
              <a:t> </a:t>
            </a:r>
            <a:r>
              <a:rPr spc="-190" dirty="0"/>
              <a:t>mean</a:t>
            </a:r>
            <a:r>
              <a:rPr spc="-160" dirty="0"/>
              <a:t> </a:t>
            </a:r>
            <a:r>
              <a:rPr spc="-150" dirty="0"/>
              <a:t>and</a:t>
            </a:r>
            <a:r>
              <a:rPr spc="-165" dirty="0"/>
              <a:t> </a:t>
            </a:r>
            <a:r>
              <a:rPr spc="-220" dirty="0"/>
              <a:t>standard</a:t>
            </a:r>
            <a:r>
              <a:rPr spc="-160" dirty="0"/>
              <a:t> </a:t>
            </a:r>
            <a:r>
              <a:rPr spc="-165" dirty="0"/>
              <a:t>deviation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906" y="1274912"/>
            <a:ext cx="6912144" cy="44931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99362" y="6428092"/>
            <a:ext cx="4302125" cy="1320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i="1" spc="1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9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-25" dirty="0">
                <a:solidFill>
                  <a:srgbClr val="04182D"/>
                </a:solidFill>
                <a:latin typeface="Book Antiqua"/>
                <a:cs typeface="Book Antiqua"/>
              </a:rPr>
              <a:t>20</a:t>
            </a:r>
            <a:endParaRPr sz="3100">
              <a:latin typeface="Book Antiqua"/>
              <a:cs typeface="Book Antiqua"/>
            </a:endParaRPr>
          </a:p>
          <a:p>
            <a:pPr algn="ctr">
              <a:lnSpc>
                <a:spcPct val="100000"/>
              </a:lnSpc>
              <a:spcBef>
                <a:spcPts val="2725"/>
              </a:spcBef>
            </a:pP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Standard</a:t>
            </a: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Deviation</a:t>
            </a:r>
            <a:r>
              <a:rPr sz="3100" i="1" spc="18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155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-50" dirty="0">
                <a:solidFill>
                  <a:srgbClr val="04182D"/>
                </a:solidFill>
                <a:latin typeface="Book Antiqua"/>
                <a:cs typeface="Book Antiqua"/>
              </a:rPr>
              <a:t>3</a:t>
            </a:r>
            <a:endParaRPr sz="3100">
              <a:latin typeface="Book Antiqua"/>
              <a:cs typeface="Book Antiqu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6129" y="1274912"/>
            <a:ext cx="6938048" cy="449313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50585" y="6428092"/>
            <a:ext cx="4302125" cy="1320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i="1" spc="1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9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-50" dirty="0">
                <a:solidFill>
                  <a:srgbClr val="04182D"/>
                </a:solidFill>
                <a:latin typeface="Book Antiqua"/>
                <a:cs typeface="Book Antiqua"/>
              </a:rPr>
              <a:t>0</a:t>
            </a:r>
            <a:endParaRPr sz="3100">
              <a:latin typeface="Book Antiqua"/>
              <a:cs typeface="Book Antiqua"/>
            </a:endParaRPr>
          </a:p>
          <a:p>
            <a:pPr algn="ctr">
              <a:lnSpc>
                <a:spcPct val="100000"/>
              </a:lnSpc>
              <a:spcBef>
                <a:spcPts val="2725"/>
              </a:spcBef>
            </a:pP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Standard</a:t>
            </a: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Deviation</a:t>
            </a:r>
            <a:r>
              <a:rPr sz="3100" i="1" spc="18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155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-50" dirty="0">
                <a:solidFill>
                  <a:srgbClr val="04182D"/>
                </a:solidFill>
                <a:latin typeface="Book Antiqua"/>
                <a:cs typeface="Book Antiqua"/>
              </a:rPr>
              <a:t>1</a:t>
            </a:r>
            <a:endParaRPr sz="3100">
              <a:latin typeface="Book Antiqua"/>
              <a:cs typeface="Book Antiqu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8F23E0A-2A65-AFF2-96FD-E0B772D6E0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en-US" altLang="ko-K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30" dirty="0"/>
              <a:t>Areas</a:t>
            </a:r>
            <a:r>
              <a:rPr spc="-160" dirty="0"/>
              <a:t> </a:t>
            </a:r>
            <a:r>
              <a:rPr spc="-254" dirty="0"/>
              <a:t>under</a:t>
            </a:r>
            <a:r>
              <a:rPr spc="-160" dirty="0"/>
              <a:t> </a:t>
            </a:r>
            <a:r>
              <a:rPr spc="-229" dirty="0"/>
              <a:t>the</a:t>
            </a:r>
            <a:r>
              <a:rPr spc="-155" dirty="0"/>
              <a:t> </a:t>
            </a:r>
            <a:r>
              <a:rPr spc="-225" dirty="0"/>
              <a:t>normal</a:t>
            </a:r>
            <a:r>
              <a:rPr spc="-160" dirty="0"/>
              <a:t> </a:t>
            </a:r>
            <a:r>
              <a:rPr spc="-27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690880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430" dirty="0">
                <a:solidFill>
                  <a:srgbClr val="04182D"/>
                </a:solidFill>
                <a:latin typeface="Tahoma"/>
                <a:cs typeface="Tahoma"/>
              </a:rPr>
              <a:t>68%</a:t>
            </a:r>
            <a:r>
              <a:rPr sz="2900" b="1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60" dirty="0">
                <a:solidFill>
                  <a:srgbClr val="04182D"/>
                </a:solidFill>
                <a:latin typeface="Tahoma"/>
                <a:cs typeface="Tahoma"/>
              </a:rPr>
              <a:t>falls</a:t>
            </a:r>
            <a:r>
              <a:rPr sz="2900" b="1" spc="-1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160" dirty="0">
                <a:solidFill>
                  <a:srgbClr val="04182D"/>
                </a:solidFill>
                <a:latin typeface="Tahoma"/>
                <a:cs typeface="Tahoma"/>
              </a:rPr>
              <a:t>within</a:t>
            </a:r>
            <a:r>
              <a:rPr sz="2900" b="1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75" dirty="0">
                <a:solidFill>
                  <a:srgbClr val="04182D"/>
                </a:solidFill>
                <a:latin typeface="Tahoma"/>
                <a:cs typeface="Tahoma"/>
              </a:rPr>
              <a:t>one</a:t>
            </a:r>
            <a:r>
              <a:rPr sz="2900" b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80" dirty="0">
                <a:solidFill>
                  <a:srgbClr val="04182D"/>
                </a:solidFill>
                <a:latin typeface="Tahoma"/>
                <a:cs typeface="Tahoma"/>
              </a:rPr>
              <a:t>standard</a:t>
            </a:r>
            <a:r>
              <a:rPr sz="2900" b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75" dirty="0">
                <a:solidFill>
                  <a:srgbClr val="04182D"/>
                </a:solidFill>
                <a:latin typeface="Tahoma"/>
                <a:cs typeface="Tahoma"/>
              </a:rPr>
              <a:t>deviation</a:t>
            </a:r>
            <a:endParaRPr sz="29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398" y="1815475"/>
            <a:ext cx="8779218" cy="568972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35B43B6-082C-F692-B0A7-77DBCC164B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338518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5" dirty="0"/>
              <a:t>Coin</a:t>
            </a:r>
            <a:r>
              <a:rPr spc="-245" dirty="0"/>
              <a:t> </a:t>
            </a:r>
            <a:r>
              <a:rPr spc="-185" dirty="0"/>
              <a:t>flipping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8924" y="1574114"/>
            <a:ext cx="3535937" cy="495152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D6F68-9030-DDB5-C9CD-29B497DACD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30" dirty="0"/>
              <a:t>Areas</a:t>
            </a:r>
            <a:r>
              <a:rPr spc="-160" dirty="0"/>
              <a:t> </a:t>
            </a:r>
            <a:r>
              <a:rPr spc="-254" dirty="0"/>
              <a:t>under</a:t>
            </a:r>
            <a:r>
              <a:rPr spc="-160" dirty="0"/>
              <a:t> </a:t>
            </a:r>
            <a:r>
              <a:rPr spc="-229" dirty="0"/>
              <a:t>the</a:t>
            </a:r>
            <a:r>
              <a:rPr spc="-155" dirty="0"/>
              <a:t> </a:t>
            </a:r>
            <a:r>
              <a:rPr spc="-225" dirty="0"/>
              <a:t>normal</a:t>
            </a:r>
            <a:r>
              <a:rPr spc="-160" dirty="0"/>
              <a:t> </a:t>
            </a:r>
            <a:r>
              <a:rPr spc="-27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708469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455" dirty="0">
                <a:solidFill>
                  <a:srgbClr val="04182D"/>
                </a:solidFill>
                <a:latin typeface="Tahoma"/>
                <a:cs typeface="Tahoma"/>
              </a:rPr>
              <a:t>95%</a:t>
            </a:r>
            <a:r>
              <a:rPr sz="2900" b="1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60" dirty="0">
                <a:solidFill>
                  <a:srgbClr val="04182D"/>
                </a:solidFill>
                <a:latin typeface="Tahoma"/>
                <a:cs typeface="Tahoma"/>
              </a:rPr>
              <a:t>falls</a:t>
            </a:r>
            <a:r>
              <a:rPr sz="2900" b="1" spc="-1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160" dirty="0">
                <a:solidFill>
                  <a:srgbClr val="04182D"/>
                </a:solidFill>
                <a:latin typeface="Tahoma"/>
                <a:cs typeface="Tahoma"/>
              </a:rPr>
              <a:t>within</a:t>
            </a:r>
            <a:r>
              <a:rPr sz="2900" b="1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114" dirty="0">
                <a:solidFill>
                  <a:srgbClr val="04182D"/>
                </a:solidFill>
                <a:latin typeface="Tahoma"/>
                <a:cs typeface="Tahoma"/>
              </a:rPr>
              <a:t>two</a:t>
            </a:r>
            <a:r>
              <a:rPr sz="2900" b="1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80" dirty="0">
                <a:solidFill>
                  <a:srgbClr val="04182D"/>
                </a:solidFill>
                <a:latin typeface="Tahoma"/>
                <a:cs typeface="Tahoma"/>
              </a:rPr>
              <a:t>standard</a:t>
            </a:r>
            <a:r>
              <a:rPr sz="2900" b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85" dirty="0">
                <a:solidFill>
                  <a:srgbClr val="04182D"/>
                </a:solidFill>
                <a:latin typeface="Tahoma"/>
                <a:cs typeface="Tahoma"/>
              </a:rPr>
              <a:t>deviations</a:t>
            </a:r>
            <a:endParaRPr sz="29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398" y="1815475"/>
            <a:ext cx="8779218" cy="568972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A48A4DF-1995-C0C9-6232-908F15E551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20</a:t>
            </a:fld>
            <a:endParaRPr lang="en-US" altLang="ko-K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30" dirty="0"/>
              <a:t>Areas</a:t>
            </a:r>
            <a:r>
              <a:rPr spc="-160" dirty="0"/>
              <a:t> </a:t>
            </a:r>
            <a:r>
              <a:rPr spc="-254" dirty="0"/>
              <a:t>under</a:t>
            </a:r>
            <a:r>
              <a:rPr spc="-160" dirty="0"/>
              <a:t> </a:t>
            </a:r>
            <a:r>
              <a:rPr spc="-229" dirty="0"/>
              <a:t>the</a:t>
            </a:r>
            <a:r>
              <a:rPr spc="-155" dirty="0"/>
              <a:t> </a:t>
            </a:r>
            <a:r>
              <a:rPr spc="-225" dirty="0"/>
              <a:t>normal</a:t>
            </a:r>
            <a:r>
              <a:rPr spc="-160" dirty="0"/>
              <a:t> </a:t>
            </a:r>
            <a:r>
              <a:rPr spc="-27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7646034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365" dirty="0">
                <a:solidFill>
                  <a:srgbClr val="04182D"/>
                </a:solidFill>
                <a:latin typeface="Tahoma"/>
                <a:cs typeface="Tahoma"/>
              </a:rPr>
              <a:t>99.7%</a:t>
            </a:r>
            <a:r>
              <a:rPr sz="2900" b="1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60" dirty="0">
                <a:solidFill>
                  <a:srgbClr val="04182D"/>
                </a:solidFill>
                <a:latin typeface="Tahoma"/>
                <a:cs typeface="Tahoma"/>
              </a:rPr>
              <a:t>falls</a:t>
            </a:r>
            <a:r>
              <a:rPr sz="2900" b="1" spc="-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160" dirty="0">
                <a:solidFill>
                  <a:srgbClr val="04182D"/>
                </a:solidFill>
                <a:latin typeface="Tahoma"/>
                <a:cs typeface="Tahoma"/>
              </a:rPr>
              <a:t>within</a:t>
            </a:r>
            <a:r>
              <a:rPr sz="2900" b="1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100" dirty="0">
                <a:solidFill>
                  <a:srgbClr val="04182D"/>
                </a:solidFill>
                <a:latin typeface="Tahoma"/>
                <a:cs typeface="Tahoma"/>
              </a:rPr>
              <a:t>three</a:t>
            </a:r>
            <a:r>
              <a:rPr sz="2900" b="1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80" dirty="0">
                <a:solidFill>
                  <a:srgbClr val="04182D"/>
                </a:solidFill>
                <a:latin typeface="Tahoma"/>
                <a:cs typeface="Tahoma"/>
              </a:rPr>
              <a:t>standard</a:t>
            </a:r>
            <a:r>
              <a:rPr sz="2900" b="1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900" b="1" spc="-80" dirty="0">
                <a:solidFill>
                  <a:srgbClr val="04182D"/>
                </a:solidFill>
                <a:latin typeface="Tahoma"/>
                <a:cs typeface="Tahoma"/>
              </a:rPr>
              <a:t>deviations</a:t>
            </a:r>
            <a:endParaRPr sz="29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6773" y="1817755"/>
            <a:ext cx="8898392" cy="578446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0850778-CBD8-CD06-C3F2-720A600519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21</a:t>
            </a:fld>
            <a:endParaRPr lang="en-US" altLang="ko-K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Why</a:t>
            </a:r>
            <a:r>
              <a:rPr spc="-145" dirty="0"/>
              <a:t> </a:t>
            </a:r>
            <a:r>
              <a:rPr spc="-245" dirty="0"/>
              <a:t>is</a:t>
            </a:r>
            <a:r>
              <a:rPr spc="-145" dirty="0"/>
              <a:t> </a:t>
            </a:r>
            <a:r>
              <a:rPr spc="-229" dirty="0"/>
              <a:t>the</a:t>
            </a:r>
            <a:r>
              <a:rPr spc="-145" dirty="0"/>
              <a:t> </a:t>
            </a:r>
            <a:r>
              <a:rPr spc="-225" dirty="0"/>
              <a:t>normal</a:t>
            </a:r>
            <a:r>
              <a:rPr spc="-145" dirty="0"/>
              <a:t> </a:t>
            </a:r>
            <a:r>
              <a:rPr spc="-260" dirty="0"/>
              <a:t>distribution</a:t>
            </a:r>
            <a:r>
              <a:rPr spc="-145" dirty="0"/>
              <a:t> </a:t>
            </a:r>
            <a:r>
              <a:rPr spc="-180" dirty="0"/>
              <a:t>important?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7056" y="1076324"/>
            <a:ext cx="6624320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400"/>
              </a:lnSpc>
              <a:spcBef>
                <a:spcPts val="95"/>
              </a:spcBef>
            </a:pP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Lots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real-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world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resembles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normal </a:t>
            </a:r>
            <a:r>
              <a:rPr sz="2550" spc="45" dirty="0">
                <a:solidFill>
                  <a:srgbClr val="04182D"/>
                </a:solidFill>
                <a:latin typeface="Tahoma"/>
                <a:cs typeface="Tahoma"/>
              </a:rPr>
              <a:t>distribution.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5732" y="2391965"/>
            <a:ext cx="6406209" cy="41319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2982" y="1351045"/>
            <a:ext cx="102352" cy="1023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98279" y="1076324"/>
            <a:ext cx="6428740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400"/>
              </a:lnSpc>
              <a:spcBef>
                <a:spcPts val="95"/>
              </a:spcBef>
            </a:pPr>
            <a:r>
              <a:rPr sz="2550" spc="254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normal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distribution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required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for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many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statistical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tests.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4377" y="2412404"/>
            <a:ext cx="6355994" cy="43908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5663" y="7172407"/>
            <a:ext cx="14896465" cy="6972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100" marR="30480">
              <a:lnSpc>
                <a:spcPts val="2580"/>
              </a:lnSpc>
              <a:spcBef>
                <a:spcPts val="290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41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13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250" spc="1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dirty="0">
                <a:solidFill>
                  <a:srgbClr val="04182D"/>
                </a:solidFill>
                <a:latin typeface="Tahoma"/>
                <a:cs typeface="Tahoma"/>
              </a:rPr>
              <a:t>source:</a:t>
            </a:r>
            <a:r>
              <a:rPr sz="2250" spc="114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60" dirty="0">
                <a:solidFill>
                  <a:srgbClr val="04182D"/>
                </a:solidFill>
                <a:latin typeface="Tahoma"/>
                <a:cs typeface="Tahoma"/>
              </a:rPr>
              <a:t>https://data.gov.uk/dataset/ec1efd76-</a:t>
            </a:r>
            <a:r>
              <a:rPr sz="2250" spc="110" dirty="0">
                <a:solidFill>
                  <a:srgbClr val="04182D"/>
                </a:solidFill>
                <a:latin typeface="Tahoma"/>
                <a:cs typeface="Tahoma"/>
              </a:rPr>
              <a:t>d6ad-</a:t>
            </a:r>
            <a:r>
              <a:rPr sz="2250" dirty="0">
                <a:solidFill>
                  <a:srgbClr val="04182D"/>
                </a:solidFill>
                <a:latin typeface="Tahoma"/>
                <a:cs typeface="Tahoma"/>
              </a:rPr>
              <a:t>4594-</a:t>
            </a:r>
            <a:r>
              <a:rPr sz="2250" spc="90" dirty="0">
                <a:solidFill>
                  <a:srgbClr val="04182D"/>
                </a:solidFill>
                <a:latin typeface="Tahoma"/>
                <a:cs typeface="Tahoma"/>
              </a:rPr>
              <a:t>9b4d-</a:t>
            </a:r>
            <a:r>
              <a:rPr sz="2250" spc="60" dirty="0">
                <a:solidFill>
                  <a:srgbClr val="04182D"/>
                </a:solidFill>
                <a:latin typeface="Tahoma"/>
                <a:cs typeface="Tahoma"/>
              </a:rPr>
              <a:t>944aa4170e63/gcse-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english-</a:t>
            </a:r>
            <a:r>
              <a:rPr sz="2250" spc="95" dirty="0">
                <a:solidFill>
                  <a:srgbClr val="04182D"/>
                </a:solidFill>
                <a:latin typeface="Tahoma"/>
                <a:cs typeface="Tahoma"/>
              </a:rPr>
              <a:t>and-</a:t>
            </a:r>
            <a:r>
              <a:rPr sz="2250" spc="70" dirty="0">
                <a:solidFill>
                  <a:srgbClr val="04182D"/>
                </a:solidFill>
                <a:latin typeface="Tahoma"/>
                <a:cs typeface="Tahoma"/>
              </a:rPr>
              <a:t>maths-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results-</a:t>
            </a:r>
            <a:r>
              <a:rPr sz="2250" spc="95" dirty="0">
                <a:solidFill>
                  <a:srgbClr val="04182D"/>
                </a:solidFill>
                <a:latin typeface="Tahoma"/>
                <a:cs typeface="Tahoma"/>
              </a:rPr>
              <a:t>by-</a:t>
            </a:r>
            <a:r>
              <a:rPr sz="2250" spc="75" dirty="0">
                <a:solidFill>
                  <a:srgbClr val="04182D"/>
                </a:solidFill>
                <a:latin typeface="Tahoma"/>
                <a:cs typeface="Tahoma"/>
              </a:rPr>
              <a:t>ethnicity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51BAC0C-5896-2935-9AB2-18A5A2CE54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en-US" altLang="ko-K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20" dirty="0"/>
              <a:t>Skewness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906" y="1270623"/>
            <a:ext cx="6985540" cy="44974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6129" y="1270623"/>
            <a:ext cx="6912144" cy="449746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AC85BB4-E71D-9586-9180-2E879793B7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en-US" altLang="ko-K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98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12776835" cy="2346960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275" dirty="0"/>
              <a:t>Kurtosis</a:t>
            </a:r>
          </a:p>
          <a:p>
            <a:pPr marL="381000" marR="5080">
              <a:lnSpc>
                <a:spcPts val="5160"/>
              </a:lnSpc>
            </a:pPr>
            <a:r>
              <a:rPr sz="2550" b="0" spc="70" dirty="0">
                <a:latin typeface="Tahoma"/>
                <a:cs typeface="Tahoma"/>
              </a:rPr>
              <a:t>Kurtosis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dirty="0">
                <a:latin typeface="Tahoma"/>
                <a:cs typeface="Tahoma"/>
              </a:rPr>
              <a:t>-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225" dirty="0">
                <a:latin typeface="Tahoma"/>
                <a:cs typeface="Tahoma"/>
              </a:rPr>
              <a:t>a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85" dirty="0">
                <a:latin typeface="Tahoma"/>
                <a:cs typeface="Tahoma"/>
              </a:rPr>
              <a:t>way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of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10" dirty="0">
                <a:latin typeface="Tahoma"/>
                <a:cs typeface="Tahoma"/>
              </a:rPr>
              <a:t>describing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the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25" dirty="0">
                <a:latin typeface="Tahoma"/>
                <a:cs typeface="Tahoma"/>
              </a:rPr>
              <a:t>occurrence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of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85" dirty="0">
                <a:latin typeface="Tahoma"/>
                <a:cs typeface="Tahoma"/>
              </a:rPr>
              <a:t>extreme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values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50" dirty="0">
                <a:latin typeface="Tahoma"/>
                <a:cs typeface="Tahoma"/>
              </a:rPr>
              <a:t>in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225" dirty="0">
                <a:latin typeface="Tahoma"/>
                <a:cs typeface="Tahoma"/>
              </a:rPr>
              <a:t>a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45" dirty="0">
                <a:latin typeface="Tahoma"/>
                <a:cs typeface="Tahoma"/>
              </a:rPr>
              <a:t>distribution. </a:t>
            </a:r>
            <a:r>
              <a:rPr sz="2550" b="0" spc="50" dirty="0">
                <a:latin typeface="Tahoma"/>
                <a:cs typeface="Tahoma"/>
              </a:rPr>
              <a:t>Three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35" dirty="0">
                <a:latin typeface="Tahoma"/>
                <a:cs typeface="Tahoma"/>
              </a:rPr>
              <a:t>types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of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55" dirty="0">
                <a:latin typeface="Tahoma"/>
                <a:cs typeface="Tahoma"/>
              </a:rPr>
              <a:t>kurtosis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7A1A1DA-390E-6B54-BA95-C7B4D0C628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24</a:t>
            </a:fld>
            <a:endParaRPr lang="en-US" altLang="ko-K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75" dirty="0"/>
              <a:t>Kurtosis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699" y="1317413"/>
            <a:ext cx="10479487" cy="625897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9A6EF6-8493-69C6-53D7-5306F44EE9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25</a:t>
            </a:fld>
            <a:endParaRPr lang="en-US" altLang="ko-K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7136" y="2157161"/>
            <a:ext cx="6043930" cy="233489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065" marR="5080" algn="ctr">
              <a:lnSpc>
                <a:spcPts val="6770"/>
              </a:lnSpc>
              <a:spcBef>
                <a:spcPts val="1130"/>
              </a:spcBef>
            </a:pPr>
            <a:r>
              <a:rPr sz="6450" spc="-340" dirty="0"/>
              <a:t>The</a:t>
            </a:r>
            <a:r>
              <a:rPr sz="6450" spc="-315" dirty="0"/>
              <a:t> </a:t>
            </a:r>
            <a:r>
              <a:rPr sz="6450" spc="-310" dirty="0"/>
              <a:t>central</a:t>
            </a:r>
            <a:r>
              <a:rPr sz="6450" spc="-315" dirty="0"/>
              <a:t> </a:t>
            </a:r>
            <a:r>
              <a:rPr sz="6450" spc="-425" dirty="0"/>
              <a:t>limit </a:t>
            </a:r>
            <a:r>
              <a:rPr sz="6450" spc="-415" dirty="0"/>
              <a:t>theorem</a:t>
            </a:r>
            <a:endParaRPr sz="6450"/>
          </a:p>
          <a:p>
            <a:pPr marR="53975" algn="ctr">
              <a:lnSpc>
                <a:spcPct val="100000"/>
              </a:lnSpc>
              <a:spcBef>
                <a:spcPts val="910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25DDFE1-1A7A-0B45-2189-D20529499C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26</a:t>
            </a:fld>
            <a:endParaRPr lang="en-US" altLang="ko-K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594741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05" dirty="0"/>
              <a:t>Rolling</a:t>
            </a:r>
            <a:r>
              <a:rPr spc="-150" dirty="0"/>
              <a:t> </a:t>
            </a:r>
            <a:r>
              <a:rPr spc="50" dirty="0"/>
              <a:t>a</a:t>
            </a:r>
            <a:r>
              <a:rPr spc="-145" dirty="0"/>
              <a:t> </a:t>
            </a:r>
            <a:r>
              <a:rPr spc="-190" dirty="0"/>
              <a:t>die</a:t>
            </a:r>
            <a:r>
              <a:rPr spc="-145" dirty="0"/>
              <a:t> </a:t>
            </a:r>
            <a:r>
              <a:rPr spc="-200" dirty="0"/>
              <a:t>five</a:t>
            </a:r>
            <a:r>
              <a:rPr spc="-150" dirty="0"/>
              <a:t> </a:t>
            </a:r>
            <a:r>
              <a:rPr spc="-170" dirty="0"/>
              <a:t>times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440" y="2051371"/>
            <a:ext cx="3438172" cy="377555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942512" y="1166812"/>
          <a:ext cx="2067559" cy="355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Roll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Result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929812" y="5588818"/>
            <a:ext cx="347345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spc="90" dirty="0">
                <a:solidFill>
                  <a:srgbClr val="04182D"/>
                </a:solidFill>
                <a:latin typeface="Book Antiqua"/>
                <a:cs typeface="Book Antiqua"/>
              </a:rPr>
              <a:t>(</a:t>
            </a: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Results</a:t>
            </a:r>
            <a:r>
              <a:rPr sz="3100" spc="90" dirty="0">
                <a:solidFill>
                  <a:srgbClr val="04182D"/>
                </a:solidFill>
                <a:latin typeface="Book Antiqua"/>
                <a:cs typeface="Book Antiqua"/>
              </a:rPr>
              <a:t>)</a:t>
            </a:r>
            <a:r>
              <a:rPr sz="3100" spc="11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11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-60" dirty="0">
                <a:solidFill>
                  <a:srgbClr val="04182D"/>
                </a:solidFill>
                <a:latin typeface="Book Antiqua"/>
                <a:cs typeface="Book Antiqua"/>
              </a:rPr>
              <a:t>2</a:t>
            </a:r>
            <a:endParaRPr sz="3100">
              <a:latin typeface="Book Antiqua"/>
              <a:cs typeface="Book Antiqu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0100D4-6F84-64C9-918A-E16A8F02AF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en-US" altLang="ko-K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594741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05" dirty="0"/>
              <a:t>Rolling</a:t>
            </a:r>
            <a:r>
              <a:rPr spc="-150" dirty="0"/>
              <a:t> </a:t>
            </a:r>
            <a:r>
              <a:rPr spc="50" dirty="0"/>
              <a:t>a</a:t>
            </a:r>
            <a:r>
              <a:rPr spc="-145" dirty="0"/>
              <a:t> </a:t>
            </a:r>
            <a:r>
              <a:rPr spc="-190" dirty="0"/>
              <a:t>die</a:t>
            </a:r>
            <a:r>
              <a:rPr spc="-145" dirty="0"/>
              <a:t> </a:t>
            </a:r>
            <a:r>
              <a:rPr spc="-200" dirty="0"/>
              <a:t>five</a:t>
            </a:r>
            <a:r>
              <a:rPr spc="-150" dirty="0"/>
              <a:t> </a:t>
            </a:r>
            <a:r>
              <a:rPr spc="-170" dirty="0"/>
              <a:t>times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1289" y="1166812"/>
          <a:ext cx="2067559" cy="355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Roll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Result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8589" y="5588818"/>
            <a:ext cx="378142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spc="90" dirty="0">
                <a:solidFill>
                  <a:srgbClr val="04182D"/>
                </a:solidFill>
                <a:latin typeface="Book Antiqua"/>
                <a:cs typeface="Book Antiqua"/>
              </a:rPr>
              <a:t>(</a:t>
            </a: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Results</a:t>
            </a:r>
            <a:r>
              <a:rPr sz="3100" spc="90" dirty="0">
                <a:solidFill>
                  <a:srgbClr val="04182D"/>
                </a:solidFill>
                <a:latin typeface="Book Antiqua"/>
                <a:cs typeface="Book Antiqua"/>
              </a:rPr>
              <a:t>)</a:t>
            </a:r>
            <a:r>
              <a:rPr sz="3100" spc="11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11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-25" dirty="0">
                <a:solidFill>
                  <a:srgbClr val="04182D"/>
                </a:solidFill>
                <a:latin typeface="Book Antiqua"/>
                <a:cs typeface="Book Antiqua"/>
              </a:rPr>
              <a:t>4.4</a:t>
            </a:r>
            <a:endParaRPr sz="3100">
              <a:latin typeface="Book Antiqua"/>
              <a:cs typeface="Book Antiqu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942512" y="1166812"/>
          <a:ext cx="2067559" cy="355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Roll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Result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929812" y="5588818"/>
            <a:ext cx="378142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spc="90" dirty="0">
                <a:solidFill>
                  <a:srgbClr val="04182D"/>
                </a:solidFill>
                <a:latin typeface="Book Antiqua"/>
                <a:cs typeface="Book Antiqua"/>
              </a:rPr>
              <a:t>(</a:t>
            </a: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Results</a:t>
            </a:r>
            <a:r>
              <a:rPr sz="3100" spc="90" dirty="0">
                <a:solidFill>
                  <a:srgbClr val="04182D"/>
                </a:solidFill>
                <a:latin typeface="Book Antiqua"/>
                <a:cs typeface="Book Antiqua"/>
              </a:rPr>
              <a:t>)</a:t>
            </a:r>
            <a:r>
              <a:rPr sz="3100" spc="11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11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-25" dirty="0">
                <a:solidFill>
                  <a:srgbClr val="04182D"/>
                </a:solidFill>
                <a:latin typeface="Book Antiqua"/>
                <a:cs typeface="Book Antiqua"/>
              </a:rPr>
              <a:t>3.2</a:t>
            </a:r>
            <a:endParaRPr sz="3100">
              <a:latin typeface="Book Antiqua"/>
              <a:cs typeface="Book Antiqu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17AE060-0655-4D36-9C7D-5557927089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28</a:t>
            </a:fld>
            <a:endParaRPr lang="en-US" altLang="ko-K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98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2661150"/>
            <a:ext cx="102352" cy="1023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5801360" cy="3002280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560" dirty="0"/>
              <a:t>10</a:t>
            </a:r>
            <a:r>
              <a:rPr spc="-165" dirty="0"/>
              <a:t> </a:t>
            </a:r>
            <a:r>
              <a:rPr spc="-250" dirty="0"/>
              <a:t>sets</a:t>
            </a:r>
            <a:r>
              <a:rPr spc="-165" dirty="0"/>
              <a:t> </a:t>
            </a:r>
            <a:r>
              <a:rPr spc="-90" dirty="0"/>
              <a:t>of</a:t>
            </a:r>
            <a:r>
              <a:rPr spc="-165" dirty="0"/>
              <a:t> </a:t>
            </a:r>
            <a:r>
              <a:rPr spc="-200" dirty="0"/>
              <a:t>five</a:t>
            </a:r>
            <a:r>
              <a:rPr spc="-165" dirty="0"/>
              <a:t> </a:t>
            </a:r>
            <a:r>
              <a:rPr spc="-190" dirty="0"/>
              <a:t>die</a:t>
            </a:r>
            <a:r>
              <a:rPr spc="-165" dirty="0"/>
              <a:t> </a:t>
            </a:r>
            <a:r>
              <a:rPr spc="-275" dirty="0"/>
              <a:t>rolls</a:t>
            </a:r>
          </a:p>
          <a:p>
            <a:pPr marL="381000" marR="2417445">
              <a:lnSpc>
                <a:spcPts val="5160"/>
              </a:lnSpc>
            </a:pPr>
            <a:r>
              <a:rPr sz="2550" b="0" dirty="0">
                <a:latin typeface="Tahoma"/>
                <a:cs typeface="Tahoma"/>
              </a:rPr>
              <a:t>Roll</a:t>
            </a:r>
            <a:r>
              <a:rPr sz="2550" b="0" spc="-10" dirty="0">
                <a:latin typeface="Tahoma"/>
                <a:cs typeface="Tahoma"/>
              </a:rPr>
              <a:t> </a:t>
            </a:r>
            <a:r>
              <a:rPr sz="2550" b="0" spc="225" dirty="0">
                <a:latin typeface="Tahoma"/>
                <a:cs typeface="Tahoma"/>
              </a:rPr>
              <a:t>a</a:t>
            </a:r>
            <a:r>
              <a:rPr sz="2550" b="0" spc="-10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die</a:t>
            </a:r>
            <a:r>
              <a:rPr sz="2550" b="0" spc="-10" dirty="0">
                <a:latin typeface="Tahoma"/>
                <a:cs typeface="Tahoma"/>
              </a:rPr>
              <a:t> </a:t>
            </a:r>
            <a:r>
              <a:rPr sz="2550" b="0" spc="85" dirty="0">
                <a:latin typeface="Tahoma"/>
                <a:cs typeface="Tahoma"/>
              </a:rPr>
              <a:t>five</a:t>
            </a:r>
            <a:r>
              <a:rPr sz="2550" b="0" spc="-5" dirty="0">
                <a:latin typeface="Tahoma"/>
                <a:cs typeface="Tahoma"/>
              </a:rPr>
              <a:t> </a:t>
            </a:r>
            <a:r>
              <a:rPr sz="2550" b="0" spc="80" dirty="0">
                <a:latin typeface="Tahoma"/>
                <a:cs typeface="Tahoma"/>
              </a:rPr>
              <a:t>times </a:t>
            </a:r>
            <a:r>
              <a:rPr sz="2550" b="0" spc="90" dirty="0">
                <a:latin typeface="Tahoma"/>
                <a:cs typeface="Tahoma"/>
              </a:rPr>
              <a:t>Record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the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125" dirty="0">
                <a:latin typeface="Tahoma"/>
                <a:cs typeface="Tahoma"/>
              </a:rPr>
              <a:t>mean </a:t>
            </a:r>
            <a:r>
              <a:rPr sz="2550" b="0" spc="110" dirty="0">
                <a:latin typeface="Tahoma"/>
                <a:cs typeface="Tahoma"/>
              </a:rPr>
              <a:t>Repeat</a:t>
            </a:r>
            <a:r>
              <a:rPr sz="2550" b="0" spc="-105" dirty="0">
                <a:latin typeface="Tahoma"/>
                <a:cs typeface="Tahoma"/>
              </a:rPr>
              <a:t> </a:t>
            </a:r>
            <a:r>
              <a:rPr sz="2550" b="0" dirty="0">
                <a:latin typeface="Tahoma"/>
                <a:cs typeface="Tahoma"/>
              </a:rPr>
              <a:t>10</a:t>
            </a:r>
            <a:r>
              <a:rPr sz="2550" b="0" spc="-100" dirty="0">
                <a:latin typeface="Tahoma"/>
                <a:cs typeface="Tahoma"/>
              </a:rPr>
              <a:t> </a:t>
            </a:r>
            <a:r>
              <a:rPr sz="2550" b="0" spc="80" dirty="0">
                <a:latin typeface="Tahoma"/>
                <a:cs typeface="Tahoma"/>
              </a:rPr>
              <a:t>times</a:t>
            </a:r>
            <a:endParaRPr sz="2550">
              <a:latin typeface="Tahoma"/>
              <a:cs typeface="Tahom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942512" y="1166812"/>
          <a:ext cx="1944370" cy="6513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Set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Mean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3.8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6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4.0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3.8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3.6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3.2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4.8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2.6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6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3.0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2.6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3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2.0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1C80689-26E7-286F-1078-E41B027B29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29</a:t>
            </a:fld>
            <a:endParaRPr lang="en-US" altLang="ko-K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90" dirty="0"/>
              <a:t>Binary</a:t>
            </a:r>
            <a:r>
              <a:rPr spc="-130" dirty="0"/>
              <a:t> </a:t>
            </a:r>
            <a:r>
              <a:rPr spc="-185" dirty="0"/>
              <a:t>outcomes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5951" y="1543184"/>
            <a:ext cx="3485150" cy="463692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4A2327-ADAE-FF68-F2ED-FE94500FCC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0" dirty="0"/>
              <a:t>Sampling</a:t>
            </a:r>
            <a:r>
              <a:rPr spc="-90" dirty="0"/>
              <a:t> </a:t>
            </a:r>
            <a:r>
              <a:rPr spc="-275" dirty="0"/>
              <a:t>distributions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64478"/>
            <a:ext cx="653732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b="1" i="1" spc="-130" dirty="0">
                <a:solidFill>
                  <a:srgbClr val="04182D"/>
                </a:solidFill>
                <a:latin typeface="Tahoma"/>
                <a:cs typeface="Tahoma"/>
              </a:rPr>
              <a:t>Sampling</a:t>
            </a:r>
            <a:r>
              <a:rPr sz="2650" b="1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45" dirty="0">
                <a:solidFill>
                  <a:srgbClr val="04182D"/>
                </a:solidFill>
                <a:latin typeface="Tahoma"/>
                <a:cs typeface="Tahoma"/>
              </a:rPr>
              <a:t>distribution</a:t>
            </a:r>
            <a:r>
              <a:rPr sz="2650" b="1" i="1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20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650" b="1" i="1" spc="-10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650" b="1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14" dirty="0">
                <a:solidFill>
                  <a:srgbClr val="04182D"/>
                </a:solidFill>
                <a:latin typeface="Tahoma"/>
                <a:cs typeface="Tahoma"/>
              </a:rPr>
              <a:t>sample</a:t>
            </a:r>
            <a:r>
              <a:rPr sz="265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45" dirty="0">
                <a:solidFill>
                  <a:srgbClr val="04182D"/>
                </a:solidFill>
                <a:latin typeface="Tahoma"/>
                <a:cs typeface="Tahoma"/>
              </a:rPr>
              <a:t>mean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4146" y="2106370"/>
            <a:ext cx="8064168" cy="552002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1B8DE6D-392B-D6AE-D517-F3A4862074D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30</a:t>
            </a:fld>
            <a:endParaRPr lang="en-US" altLang="ko-K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61"/>
            <a:ext cx="493776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95" dirty="0"/>
              <a:t>100</a:t>
            </a:r>
            <a:r>
              <a:rPr spc="-140" dirty="0"/>
              <a:t> </a:t>
            </a:r>
            <a:r>
              <a:rPr spc="-210" dirty="0"/>
              <a:t>sample</a:t>
            </a:r>
            <a:r>
              <a:rPr spc="-140" dirty="0"/>
              <a:t> </a:t>
            </a:r>
            <a:r>
              <a:rPr spc="-165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26"/>
            <a:ext cx="9176467" cy="63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D320C-9752-D3A0-909E-6E0F157912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31</a:t>
            </a:fld>
            <a:endParaRPr lang="en-US" altLang="ko-K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61"/>
            <a:ext cx="529526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10" dirty="0"/>
              <a:t>1000</a:t>
            </a:r>
            <a:r>
              <a:rPr spc="-145" dirty="0"/>
              <a:t> </a:t>
            </a:r>
            <a:r>
              <a:rPr spc="-210" dirty="0"/>
              <a:t>sample</a:t>
            </a:r>
            <a:r>
              <a:rPr spc="-140" dirty="0"/>
              <a:t> </a:t>
            </a:r>
            <a:r>
              <a:rPr spc="-160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26"/>
            <a:ext cx="9176467" cy="63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631AF-E944-31BD-8BC6-E797EDDC23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32</a:t>
            </a:fld>
            <a:endParaRPr lang="en-US" altLang="ko-K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61"/>
            <a:ext cx="565213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10000</a:t>
            </a:r>
            <a:r>
              <a:rPr spc="-145" dirty="0"/>
              <a:t> </a:t>
            </a:r>
            <a:r>
              <a:rPr spc="-210" dirty="0"/>
              <a:t>sample</a:t>
            </a:r>
            <a:r>
              <a:rPr spc="-140" dirty="0"/>
              <a:t> </a:t>
            </a:r>
            <a:r>
              <a:rPr spc="-160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26"/>
            <a:ext cx="9176467" cy="63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EA1204-B886-F667-35E6-3EB5B6F418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33</a:t>
            </a:fld>
            <a:endParaRPr lang="en-US" altLang="ko-K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61"/>
            <a:ext cx="600964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35" dirty="0"/>
              <a:t>100000</a:t>
            </a:r>
            <a:r>
              <a:rPr spc="-120" dirty="0"/>
              <a:t> </a:t>
            </a:r>
            <a:r>
              <a:rPr spc="-210" dirty="0"/>
              <a:t>sample</a:t>
            </a:r>
            <a:r>
              <a:rPr spc="-114" dirty="0"/>
              <a:t> </a:t>
            </a:r>
            <a:r>
              <a:rPr spc="-160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26"/>
            <a:ext cx="9176467" cy="63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2D68DC-DBE5-66CB-C4D5-7C184F1377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34</a:t>
            </a:fld>
            <a:endParaRPr lang="en-US" altLang="ko-K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61"/>
            <a:ext cx="697801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5" dirty="0"/>
              <a:t>One</a:t>
            </a:r>
            <a:r>
              <a:rPr spc="-160" dirty="0"/>
              <a:t> </a:t>
            </a:r>
            <a:r>
              <a:rPr spc="-270" dirty="0"/>
              <a:t>million</a:t>
            </a:r>
            <a:r>
              <a:rPr spc="-155" dirty="0"/>
              <a:t> </a:t>
            </a:r>
            <a:r>
              <a:rPr spc="-210" dirty="0"/>
              <a:t>sample</a:t>
            </a:r>
            <a:r>
              <a:rPr spc="-155" dirty="0"/>
              <a:t> </a:t>
            </a:r>
            <a:r>
              <a:rPr spc="-140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26"/>
            <a:ext cx="9176467" cy="63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6AEAAA-D720-5C78-A190-8F3E1E9E35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35</a:t>
            </a:fld>
            <a:endParaRPr lang="en-US" altLang="ko-K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14521180" cy="2183130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150" dirty="0"/>
              <a:t>Central </a:t>
            </a:r>
            <a:r>
              <a:rPr spc="-254" dirty="0"/>
              <a:t>limit</a:t>
            </a:r>
            <a:r>
              <a:rPr spc="-145" dirty="0"/>
              <a:t> </a:t>
            </a:r>
            <a:r>
              <a:rPr spc="-95" dirty="0"/>
              <a:t>theorem</a:t>
            </a:r>
          </a:p>
          <a:p>
            <a:pPr marL="12700" marR="5080">
              <a:lnSpc>
                <a:spcPct val="126400"/>
              </a:lnSpc>
              <a:spcBef>
                <a:spcPts val="900"/>
              </a:spcBef>
            </a:pPr>
            <a:r>
              <a:rPr sz="2550" b="0" dirty="0">
                <a:latin typeface="Tahoma"/>
                <a:cs typeface="Tahoma"/>
              </a:rPr>
              <a:t>The</a:t>
            </a:r>
            <a:r>
              <a:rPr sz="2550" b="0" spc="-30" dirty="0">
                <a:latin typeface="Tahoma"/>
                <a:cs typeface="Tahoma"/>
              </a:rPr>
              <a:t> </a:t>
            </a:r>
            <a:r>
              <a:rPr sz="2550" b="0" spc="110" dirty="0">
                <a:latin typeface="Tahoma"/>
                <a:cs typeface="Tahoma"/>
              </a:rPr>
              <a:t>sampling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70" dirty="0">
                <a:latin typeface="Tahoma"/>
                <a:cs typeface="Tahoma"/>
              </a:rPr>
              <a:t>distribution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of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225" dirty="0">
                <a:latin typeface="Tahoma"/>
                <a:cs typeface="Tahoma"/>
              </a:rPr>
              <a:t>a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statistic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145" dirty="0">
                <a:latin typeface="Tahoma"/>
                <a:cs typeface="Tahoma"/>
              </a:rPr>
              <a:t>becomes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100" dirty="0">
                <a:latin typeface="Tahoma"/>
                <a:cs typeface="Tahoma"/>
              </a:rPr>
              <a:t>closer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80" dirty="0">
                <a:latin typeface="Tahoma"/>
                <a:cs typeface="Tahoma"/>
              </a:rPr>
              <a:t>to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the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normal</a:t>
            </a:r>
            <a:r>
              <a:rPr sz="2550" b="0" spc="-30" dirty="0">
                <a:latin typeface="Tahoma"/>
                <a:cs typeface="Tahoma"/>
              </a:rPr>
              <a:t> </a:t>
            </a:r>
            <a:r>
              <a:rPr sz="2550" b="0" spc="75" dirty="0">
                <a:latin typeface="Tahoma"/>
                <a:cs typeface="Tahoma"/>
              </a:rPr>
              <a:t>distribution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145" dirty="0">
                <a:latin typeface="Tahoma"/>
                <a:cs typeface="Tahoma"/>
              </a:rPr>
              <a:t>as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the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90" dirty="0">
                <a:latin typeface="Tahoma"/>
                <a:cs typeface="Tahoma"/>
              </a:rPr>
              <a:t>size</a:t>
            </a:r>
            <a:r>
              <a:rPr sz="2550" b="0" spc="-25" dirty="0">
                <a:latin typeface="Tahoma"/>
                <a:cs typeface="Tahoma"/>
              </a:rPr>
              <a:t> </a:t>
            </a:r>
            <a:r>
              <a:rPr sz="2550" b="0" spc="90" dirty="0">
                <a:latin typeface="Tahoma"/>
                <a:cs typeface="Tahoma"/>
              </a:rPr>
              <a:t>of </a:t>
            </a:r>
            <a:r>
              <a:rPr sz="2550" b="0" spc="95" dirty="0">
                <a:latin typeface="Tahoma"/>
                <a:cs typeface="Tahoma"/>
              </a:rPr>
              <a:t>the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25" dirty="0">
                <a:latin typeface="Tahoma"/>
                <a:cs typeface="Tahoma"/>
              </a:rPr>
              <a:t>sample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70" dirty="0">
                <a:latin typeface="Tahoma"/>
                <a:cs typeface="Tahoma"/>
              </a:rPr>
              <a:t>increases.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0257" y="2533920"/>
            <a:ext cx="10816983" cy="43322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8589" y="7264679"/>
            <a:ext cx="712406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-310" dirty="0">
                <a:solidFill>
                  <a:srgbClr val="04182D"/>
                </a:solidFill>
                <a:latin typeface="Tahoma"/>
                <a:cs typeface="Tahoma"/>
              </a:rPr>
              <a:t>*</a:t>
            </a:r>
            <a:r>
              <a:rPr sz="2550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55" dirty="0">
                <a:solidFill>
                  <a:srgbClr val="04182D"/>
                </a:solidFill>
                <a:latin typeface="Tahoma"/>
                <a:cs typeface="Tahoma"/>
              </a:rPr>
              <a:t>Samples</a:t>
            </a:r>
            <a:r>
              <a:rPr sz="2650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should</a:t>
            </a:r>
            <a:r>
              <a:rPr sz="2650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100" dirty="0">
                <a:solidFill>
                  <a:srgbClr val="04182D"/>
                </a:solidFill>
                <a:latin typeface="Tahoma"/>
                <a:cs typeface="Tahoma"/>
              </a:rPr>
              <a:t>be</a:t>
            </a:r>
            <a:r>
              <a:rPr sz="2650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55" dirty="0">
                <a:solidFill>
                  <a:srgbClr val="04182D"/>
                </a:solidFill>
                <a:latin typeface="Tahoma"/>
                <a:cs typeface="Tahoma"/>
              </a:rPr>
              <a:t>random</a:t>
            </a:r>
            <a:r>
              <a:rPr sz="2650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10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650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40" dirty="0">
                <a:solidFill>
                  <a:srgbClr val="04182D"/>
                </a:solidFill>
                <a:latin typeface="Tahoma"/>
                <a:cs typeface="Tahoma"/>
              </a:rPr>
              <a:t>independent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1600E48-4ADC-9BAC-135C-79B415B9F2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36</a:t>
            </a:fld>
            <a:endParaRPr lang="en-US" altLang="ko-K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0" dirty="0"/>
              <a:t>Mean</a:t>
            </a:r>
            <a:r>
              <a:rPr spc="-170" dirty="0"/>
              <a:t> </a:t>
            </a:r>
            <a:r>
              <a:rPr spc="-90" dirty="0"/>
              <a:t>of</a:t>
            </a:r>
            <a:r>
              <a:rPr spc="-165" dirty="0"/>
              <a:t> </a:t>
            </a:r>
            <a:r>
              <a:rPr spc="-229" dirty="0"/>
              <a:t>the</a:t>
            </a:r>
            <a:r>
              <a:rPr spc="-165" dirty="0"/>
              <a:t> </a:t>
            </a:r>
            <a:r>
              <a:rPr spc="-229" dirty="0"/>
              <a:t>sampling</a:t>
            </a:r>
            <a:r>
              <a:rPr spc="-165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017" y="1311282"/>
            <a:ext cx="12121679" cy="633357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DC059C-4DBA-0B76-0AB6-A8D547EE9C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37</a:t>
            </a:fld>
            <a:endParaRPr lang="en-US" altLang="ko-K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952627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Benefits</a:t>
            </a:r>
            <a:r>
              <a:rPr spc="-150" dirty="0"/>
              <a:t> </a:t>
            </a:r>
            <a:r>
              <a:rPr spc="-90" dirty="0"/>
              <a:t>of</a:t>
            </a:r>
            <a:r>
              <a:rPr spc="-145" dirty="0"/>
              <a:t> </a:t>
            </a:r>
            <a:r>
              <a:rPr spc="-229" dirty="0"/>
              <a:t>the</a:t>
            </a:r>
            <a:r>
              <a:rPr spc="-150" dirty="0"/>
              <a:t> </a:t>
            </a:r>
            <a:r>
              <a:rPr spc="-190" dirty="0"/>
              <a:t>central</a:t>
            </a:r>
            <a:r>
              <a:rPr spc="-145" dirty="0"/>
              <a:t> </a:t>
            </a:r>
            <a:r>
              <a:rPr spc="-254" dirty="0"/>
              <a:t>limit</a:t>
            </a:r>
            <a:r>
              <a:rPr spc="-150" dirty="0"/>
              <a:t> </a:t>
            </a:r>
            <a:r>
              <a:rPr spc="-180" dirty="0"/>
              <a:t>theorem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905" y="1630656"/>
            <a:ext cx="13676663" cy="57980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D9A1CA-F1B8-8156-4ACA-32D4DC4F1F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38</a:t>
            </a:fld>
            <a:endParaRPr lang="en-US" altLang="ko-K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938" y="2157161"/>
            <a:ext cx="5308600" cy="233489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504825" marR="435609" algn="ctr">
              <a:lnSpc>
                <a:spcPts val="6770"/>
              </a:lnSpc>
              <a:spcBef>
                <a:spcPts val="1130"/>
              </a:spcBef>
            </a:pPr>
            <a:r>
              <a:rPr sz="6450" spc="-340" dirty="0"/>
              <a:t>The</a:t>
            </a:r>
            <a:r>
              <a:rPr sz="6450" spc="-330" dirty="0"/>
              <a:t> </a:t>
            </a:r>
            <a:r>
              <a:rPr sz="6450" spc="-465" dirty="0"/>
              <a:t>Poisson </a:t>
            </a:r>
            <a:r>
              <a:rPr sz="6450" spc="-430" dirty="0"/>
              <a:t>distribution</a:t>
            </a:r>
            <a:endParaRPr sz="6450"/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398014B-B4F8-1597-A916-493C4A9510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39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664083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5" dirty="0"/>
              <a:t>One</a:t>
            </a:r>
            <a:r>
              <a:rPr spc="-175" dirty="0"/>
              <a:t> coin</a:t>
            </a:r>
            <a:r>
              <a:rPr spc="-165" dirty="0"/>
              <a:t> </a:t>
            </a:r>
            <a:r>
              <a:rPr spc="-175" dirty="0"/>
              <a:t>flip</a:t>
            </a:r>
            <a:r>
              <a:rPr spc="-165" dirty="0"/>
              <a:t> </a:t>
            </a:r>
            <a:r>
              <a:rPr spc="-155" dirty="0"/>
              <a:t>many</a:t>
            </a:r>
            <a:r>
              <a:rPr spc="-170" dirty="0"/>
              <a:t> </a:t>
            </a:r>
            <a:r>
              <a:rPr spc="-165" dirty="0"/>
              <a:t>times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1289" y="1166812"/>
          <a:ext cx="2886074" cy="6513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Coin</a:t>
                      </a:r>
                      <a:r>
                        <a:rPr sz="2550" b="1" spc="-6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Flip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Result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28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28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28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28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28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6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28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8EFAAB-D8D5-F31C-77B2-5F8A3521A5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90" dirty="0"/>
              <a:t>Poisson</a:t>
            </a:r>
            <a:r>
              <a:rPr spc="-145" dirty="0"/>
              <a:t> </a:t>
            </a:r>
            <a:r>
              <a:rPr spc="-165" dirty="0"/>
              <a:t>processes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100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2988677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3469731"/>
            <a:ext cx="122822" cy="1228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4616073"/>
            <a:ext cx="122822" cy="1228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1" y="5762415"/>
            <a:ext cx="122822" cy="12282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7056" y="1076324"/>
            <a:ext cx="6555740" cy="4938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935">
              <a:lnSpc>
                <a:spcPct val="126400"/>
              </a:lnSpc>
              <a:spcBef>
                <a:spcPts val="95"/>
              </a:spcBef>
            </a:pP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Average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00" dirty="0">
                <a:solidFill>
                  <a:srgbClr val="04182D"/>
                </a:solidFill>
                <a:latin typeface="Tahoma"/>
                <a:cs typeface="Tahoma"/>
              </a:rPr>
              <a:t>#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events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period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known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but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time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04182D"/>
                </a:solidFill>
                <a:latin typeface="Tahoma"/>
                <a:cs typeface="Tahoma"/>
              </a:rPr>
              <a:t>space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between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events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0" dirty="0">
                <a:solidFill>
                  <a:srgbClr val="04182D"/>
                </a:solidFill>
                <a:latin typeface="Tahoma"/>
                <a:cs typeface="Tahoma"/>
              </a:rPr>
              <a:t>is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random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Poisson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processes</a:t>
            </a:r>
            <a:endParaRPr sz="2550">
              <a:latin typeface="Tahoma"/>
              <a:cs typeface="Tahoma"/>
            </a:endParaRPr>
          </a:p>
          <a:p>
            <a:pPr marL="381000" marR="552450">
              <a:lnSpc>
                <a:spcPct val="126400"/>
              </a:lnSpc>
            </a:pP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animals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adopted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from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an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animal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shelter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week</a:t>
            </a:r>
            <a:endParaRPr sz="2550">
              <a:latin typeface="Tahoma"/>
              <a:cs typeface="Tahoma"/>
            </a:endParaRPr>
          </a:p>
          <a:p>
            <a:pPr marL="381000" marR="1417955">
              <a:lnSpc>
                <a:spcPct val="126400"/>
              </a:lnSpc>
              <a:spcBef>
                <a:spcPts val="1290"/>
              </a:spcBef>
            </a:pP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people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arriving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at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04182D"/>
                </a:solidFill>
                <a:latin typeface="Tahoma"/>
                <a:cs typeface="Tahoma"/>
              </a:rPr>
              <a:t>a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restaurant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per</a:t>
            </a:r>
            <a:r>
              <a:rPr sz="25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0" dirty="0">
                <a:solidFill>
                  <a:srgbClr val="04182D"/>
                </a:solidFill>
                <a:latin typeface="Tahoma"/>
                <a:cs typeface="Tahoma"/>
              </a:rPr>
              <a:t>hour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100"/>
              </a:spcBef>
            </a:pP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website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visits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04182D"/>
                </a:solidFill>
                <a:latin typeface="Tahoma"/>
                <a:cs typeface="Tahoma"/>
              </a:rPr>
              <a:t>day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74742" y="1658101"/>
            <a:ext cx="6059236" cy="40326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5663" y="7499933"/>
            <a:ext cx="63341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17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0" dirty="0">
                <a:solidFill>
                  <a:srgbClr val="04182D"/>
                </a:solidFill>
                <a:latin typeface="Tahoma"/>
                <a:cs typeface="Tahoma"/>
                <a:hlinkClick r:id="rId7"/>
              </a:rPr>
              <a:t>https://unsplash.com/@rodlong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3340B35-5298-DB09-1329-4A20DB8009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40</a:t>
            </a:fld>
            <a:endParaRPr lang="en-US" altLang="ko-K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90" dirty="0"/>
              <a:t>Poisson</a:t>
            </a:r>
            <a:r>
              <a:rPr spc="-145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93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146"/>
            <a:ext cx="102352" cy="102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487200"/>
            <a:ext cx="122822" cy="12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1" y="3142252"/>
            <a:ext cx="122822" cy="1228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991" y="3797305"/>
            <a:ext cx="122822" cy="1228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7056" y="1174630"/>
            <a:ext cx="12115165" cy="2875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some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00" dirty="0">
                <a:solidFill>
                  <a:srgbClr val="04182D"/>
                </a:solidFill>
                <a:latin typeface="Tahoma"/>
                <a:cs typeface="Tahoma"/>
              </a:rPr>
              <a:t>#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events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occurring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over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fixed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period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time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Examples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at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least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five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animals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adopted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from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an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animal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shelter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per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week</a:t>
            </a:r>
            <a:endParaRPr sz="2550">
              <a:latin typeface="Tahoma"/>
              <a:cs typeface="Tahoma"/>
            </a:endParaRPr>
          </a:p>
          <a:p>
            <a:pPr marL="381000" marR="3096260">
              <a:lnSpc>
                <a:spcPts val="5160"/>
              </a:lnSpc>
              <a:spcBef>
                <a:spcPts val="320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245" dirty="0">
                <a:solidFill>
                  <a:srgbClr val="04182D"/>
                </a:solidFill>
                <a:latin typeface="Tahoma"/>
                <a:cs typeface="Tahoma"/>
              </a:rPr>
              <a:t>12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people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arriving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at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restaurant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per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0" dirty="0">
                <a:solidFill>
                  <a:srgbClr val="04182D"/>
                </a:solidFill>
                <a:latin typeface="Tahoma"/>
                <a:cs typeface="Tahoma"/>
              </a:rPr>
              <a:t>hour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less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than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04182D"/>
                </a:solidFill>
                <a:latin typeface="Tahoma"/>
                <a:cs typeface="Tahoma"/>
              </a:rPr>
              <a:t>200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visits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website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04182D"/>
                </a:solidFill>
                <a:latin typeface="Tahoma"/>
                <a:cs typeface="Tahoma"/>
              </a:rPr>
              <a:t>day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7FDCA92-A111-5756-D898-53D1216EC8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41</a:t>
            </a:fld>
            <a:endParaRPr lang="en-US" altLang="ko-K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35449"/>
            <a:ext cx="3094990" cy="857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5" dirty="0"/>
              <a:t>Lambda</a:t>
            </a:r>
            <a:r>
              <a:rPr spc="-125" dirty="0"/>
              <a:t> </a:t>
            </a:r>
            <a:r>
              <a:rPr spc="-280" dirty="0"/>
              <a:t>(</a:t>
            </a:r>
            <a:r>
              <a:rPr sz="5450" b="0" i="1" spc="-280" dirty="0">
                <a:latin typeface="Georgia"/>
                <a:cs typeface="Georgia"/>
              </a:rPr>
              <a:t>λ</a:t>
            </a:r>
            <a:r>
              <a:rPr spc="-280" dirty="0"/>
              <a:t>)</a:t>
            </a:r>
            <a:endParaRPr sz="545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535327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2016381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671433"/>
            <a:ext cx="122822" cy="1228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7056" y="1187836"/>
            <a:ext cx="7289800" cy="17500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 algn="ctr">
              <a:lnSpc>
                <a:spcPct val="118800"/>
              </a:lnSpc>
              <a:spcBef>
                <a:spcPts val="225"/>
              </a:spcBef>
            </a:pPr>
            <a:r>
              <a:rPr sz="3100" i="1" spc="300" dirty="0">
                <a:solidFill>
                  <a:srgbClr val="04182D"/>
                </a:solidFill>
                <a:latin typeface="Georgia"/>
                <a:cs typeface="Georgia"/>
              </a:rPr>
              <a:t>λ</a:t>
            </a:r>
            <a:r>
              <a:rPr sz="3100" i="1" spc="1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2550" spc="-390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average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events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time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interval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Average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patrons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per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hour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390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20</a:t>
            </a:r>
            <a:endParaRPr sz="2550">
              <a:latin typeface="Tahoma"/>
              <a:cs typeface="Tahoma"/>
            </a:endParaRPr>
          </a:p>
          <a:p>
            <a:pPr marR="59055" algn="ctr">
              <a:lnSpc>
                <a:spcPct val="100000"/>
              </a:lnSpc>
              <a:spcBef>
                <a:spcPts val="1550"/>
              </a:spcBef>
            </a:pPr>
            <a:r>
              <a:rPr sz="3100" i="1" spc="300" dirty="0">
                <a:solidFill>
                  <a:srgbClr val="04182D"/>
                </a:solidFill>
                <a:latin typeface="Georgia"/>
                <a:cs typeface="Georgia"/>
              </a:rPr>
              <a:t>λ</a:t>
            </a:r>
            <a:r>
              <a:rPr sz="3100" i="1" spc="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2550" spc="-390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expected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value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5" dirty="0">
                <a:solidFill>
                  <a:srgbClr val="04182D"/>
                </a:solidFill>
                <a:latin typeface="Tahoma"/>
                <a:cs typeface="Tahoma"/>
              </a:rPr>
              <a:t>distribution!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8766" y="3251710"/>
            <a:ext cx="6355994" cy="4389638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89FF3AB-647A-36FC-F822-0C50524DD5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42</a:t>
            </a:fld>
            <a:endParaRPr lang="en-US" altLang="ko-K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5" dirty="0"/>
              <a:t>Lambda</a:t>
            </a:r>
            <a:r>
              <a:rPr spc="-140" dirty="0"/>
              <a:t> </a:t>
            </a:r>
            <a:r>
              <a:rPr spc="-245" dirty="0"/>
              <a:t>is</a:t>
            </a:r>
            <a:r>
              <a:rPr spc="-140" dirty="0"/>
              <a:t> </a:t>
            </a:r>
            <a:r>
              <a:rPr spc="-229" dirty="0"/>
              <a:t>the</a:t>
            </a:r>
            <a:r>
              <a:rPr spc="-140" dirty="0"/>
              <a:t> </a:t>
            </a:r>
            <a:r>
              <a:rPr spc="-300" dirty="0"/>
              <a:t>distribution's</a:t>
            </a:r>
            <a:r>
              <a:rPr spc="-135" dirty="0"/>
              <a:t> </a:t>
            </a:r>
            <a:r>
              <a:rPr spc="-20" dirty="0"/>
              <a:t>peak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10393"/>
            <a:ext cx="9015979" cy="635201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2E9578-BF30-97DD-EF72-849268353D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43</a:t>
            </a:fld>
            <a:endParaRPr lang="en-US" altLang="ko-K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50" dirty="0"/>
              <a:t>Central</a:t>
            </a:r>
            <a:r>
              <a:rPr spc="-145" dirty="0"/>
              <a:t> </a:t>
            </a:r>
            <a:r>
              <a:rPr spc="-254" dirty="0"/>
              <a:t>limit</a:t>
            </a:r>
            <a:r>
              <a:rPr spc="-140" dirty="0"/>
              <a:t> </a:t>
            </a:r>
            <a:r>
              <a:rPr spc="-254" dirty="0"/>
              <a:t>theorem</a:t>
            </a:r>
            <a:r>
              <a:rPr spc="-140" dirty="0"/>
              <a:t> </a:t>
            </a:r>
            <a:r>
              <a:rPr spc="-254" dirty="0"/>
              <a:t>still</a:t>
            </a:r>
            <a:r>
              <a:rPr spc="-145" dirty="0"/>
              <a:t> </a:t>
            </a:r>
            <a:r>
              <a:rPr spc="-165" dirty="0"/>
              <a:t>applies!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9276" y="1248003"/>
            <a:ext cx="11218943" cy="644886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48BD51-FFC0-3165-5E31-D45C152765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44</a:t>
            </a:fld>
            <a:endParaRPr lang="en-US" altLang="ko-K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55" dirty="0"/>
              <a:t> </a:t>
            </a:r>
            <a:r>
              <a:rPr spc="-790" dirty="0"/>
              <a:t>13</a:t>
            </a:r>
            <a:r>
              <a:rPr spc="-155" dirty="0"/>
              <a:t> </a:t>
            </a:r>
            <a:r>
              <a:rPr spc="-229" dirty="0"/>
              <a:t>patrons</a:t>
            </a:r>
            <a:r>
              <a:rPr spc="-160" dirty="0"/>
              <a:t> </a:t>
            </a:r>
            <a:r>
              <a:rPr spc="-265" dirty="0"/>
              <a:t>in</a:t>
            </a:r>
            <a:r>
              <a:rPr spc="-155" dirty="0"/>
              <a:t> </a:t>
            </a:r>
            <a:r>
              <a:rPr spc="-135" dirty="0"/>
              <a:t>an</a:t>
            </a:r>
            <a:r>
              <a:rPr spc="-155" dirty="0"/>
              <a:t> </a:t>
            </a:r>
            <a:r>
              <a:rPr spc="-280" dirty="0"/>
              <a:t>hour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10393"/>
            <a:ext cx="9176467" cy="635201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78857A-0BB5-55E3-346B-A80A486314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45</a:t>
            </a:fld>
            <a:endParaRPr lang="en-US" altLang="ko-K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55" dirty="0"/>
              <a:t> </a:t>
            </a:r>
            <a:r>
              <a:rPr spc="-430" dirty="0"/>
              <a:t>25</a:t>
            </a:r>
            <a:r>
              <a:rPr spc="-155" dirty="0"/>
              <a:t> </a:t>
            </a:r>
            <a:r>
              <a:rPr spc="-204" dirty="0"/>
              <a:t>or</a:t>
            </a:r>
            <a:r>
              <a:rPr spc="-155" dirty="0"/>
              <a:t> </a:t>
            </a:r>
            <a:r>
              <a:rPr spc="-240" dirty="0"/>
              <a:t>more</a:t>
            </a:r>
            <a:r>
              <a:rPr spc="-160" dirty="0"/>
              <a:t> patrons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10393"/>
            <a:ext cx="9176467" cy="635201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3E9B04-F66B-E69A-5555-3107D5E570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46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0" dirty="0"/>
              <a:t>Binomial</a:t>
            </a:r>
            <a:r>
              <a:rPr spc="-105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2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95"/>
            <a:ext cx="102352" cy="102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2661148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3142202"/>
            <a:ext cx="122822" cy="1228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1" y="3797254"/>
            <a:ext cx="122822" cy="1228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7056" y="1164499"/>
            <a:ext cx="13646150" cy="2898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distribution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8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b="1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30" dirty="0">
                <a:solidFill>
                  <a:srgbClr val="04182D"/>
                </a:solidFill>
                <a:latin typeface="Tahoma"/>
                <a:cs typeface="Tahoma"/>
              </a:rPr>
              <a:t>successes</a:t>
            </a:r>
            <a:r>
              <a:rPr sz="2550" b="1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70" dirty="0">
                <a:solidFill>
                  <a:srgbClr val="04182D"/>
                </a:solidFill>
                <a:latin typeface="Tahoma"/>
                <a:cs typeface="Tahoma"/>
              </a:rPr>
              <a:t>sequence</a:t>
            </a:r>
            <a:r>
              <a:rPr sz="2650" i="1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80" dirty="0">
                <a:solidFill>
                  <a:srgbClr val="04182D"/>
                </a:solidFill>
                <a:latin typeface="Tahoma"/>
                <a:cs typeface="Tahoma"/>
              </a:rPr>
              <a:t>independent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 events</a:t>
            </a:r>
            <a:endParaRPr sz="2550">
              <a:latin typeface="Tahoma"/>
              <a:cs typeface="Tahoma"/>
            </a:endParaRPr>
          </a:p>
          <a:p>
            <a:pPr marL="12700" marR="4232910">
              <a:lnSpc>
                <a:spcPct val="150600"/>
              </a:lnSpc>
              <a:spcBef>
                <a:spcPts val="530"/>
              </a:spcBef>
            </a:pP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For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example,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heads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sequence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coin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flips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Described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04182D"/>
                </a:solidFill>
                <a:latin typeface="Tahoma"/>
                <a:cs typeface="Tahoma"/>
              </a:rPr>
              <a:t>by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n</a:t>
            </a:r>
            <a:r>
              <a:rPr sz="3100" i="1" spc="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100" i="1" spc="-5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endParaRPr sz="3100">
              <a:latin typeface="Georgia"/>
              <a:cs typeface="Georgia"/>
            </a:endParaRPr>
          </a:p>
          <a:p>
            <a:pPr marL="381000">
              <a:lnSpc>
                <a:spcPct val="100000"/>
              </a:lnSpc>
              <a:spcBef>
                <a:spcPts val="150"/>
              </a:spcBef>
            </a:pPr>
            <a:r>
              <a:rPr sz="3100" i="1" spc="-90" dirty="0">
                <a:solidFill>
                  <a:srgbClr val="04182D"/>
                </a:solidFill>
                <a:latin typeface="Georgia"/>
                <a:cs typeface="Georgia"/>
              </a:rPr>
              <a:t>n</a:t>
            </a:r>
            <a:r>
              <a:rPr sz="2550" spc="-90" dirty="0">
                <a:solidFill>
                  <a:srgbClr val="04182D"/>
                </a:solidFill>
                <a:latin typeface="Tahoma"/>
                <a:cs typeface="Tahoma"/>
              </a:rPr>
              <a:t>:</a:t>
            </a:r>
            <a:r>
              <a:rPr sz="2550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total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events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1440"/>
              </a:spcBef>
            </a:pPr>
            <a:r>
              <a:rPr sz="3100" i="1" spc="-254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2550" spc="-254" dirty="0">
                <a:solidFill>
                  <a:srgbClr val="04182D"/>
                </a:solidFill>
                <a:latin typeface="Tahoma"/>
                <a:cs typeface="Tahoma"/>
              </a:rPr>
              <a:t>: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success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8130310-89BE-3B36-325F-08D911DEDE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0" dirty="0"/>
              <a:t>Binomial</a:t>
            </a:r>
            <a:r>
              <a:rPr spc="-105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50"/>
            <a:ext cx="9176467" cy="63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D43E6D-D00A-5FE4-2BB2-2D8964F5D3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8103234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65" dirty="0"/>
              <a:t> </a:t>
            </a:r>
            <a:r>
              <a:rPr spc="-90" dirty="0"/>
              <a:t>of</a:t>
            </a:r>
            <a:r>
              <a:rPr spc="-160" dirty="0"/>
              <a:t> </a:t>
            </a:r>
            <a:r>
              <a:rPr spc="-605" dirty="0"/>
              <a:t>7</a:t>
            </a:r>
            <a:r>
              <a:rPr spc="-160" dirty="0"/>
              <a:t> </a:t>
            </a:r>
            <a:r>
              <a:rPr spc="-204" dirty="0"/>
              <a:t>or</a:t>
            </a:r>
            <a:r>
              <a:rPr spc="-160" dirty="0"/>
              <a:t> </a:t>
            </a:r>
            <a:r>
              <a:rPr spc="-265" dirty="0"/>
              <a:t>fewer</a:t>
            </a:r>
            <a:r>
              <a:rPr spc="-160" dirty="0"/>
              <a:t> </a:t>
            </a:r>
            <a:r>
              <a:rPr spc="-100" dirty="0"/>
              <a:t>heads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50"/>
            <a:ext cx="9176467" cy="63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3DCAD-20C1-D3AB-B84D-C2D645F95A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en-US" altLang="ko-K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802195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55" dirty="0"/>
              <a:t> </a:t>
            </a:r>
            <a:r>
              <a:rPr spc="-260" dirty="0"/>
              <a:t>8</a:t>
            </a:r>
            <a:r>
              <a:rPr spc="-155" dirty="0"/>
              <a:t> </a:t>
            </a:r>
            <a:r>
              <a:rPr spc="-204" dirty="0"/>
              <a:t>or</a:t>
            </a:r>
            <a:r>
              <a:rPr spc="-155" dirty="0"/>
              <a:t> </a:t>
            </a:r>
            <a:r>
              <a:rPr spc="-240" dirty="0"/>
              <a:t>more</a:t>
            </a:r>
            <a:r>
              <a:rPr spc="-160" dirty="0"/>
              <a:t> </a:t>
            </a:r>
            <a:r>
              <a:rPr spc="-105" dirty="0"/>
              <a:t>heads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7274" y="1302501"/>
            <a:ext cx="9057292" cy="620213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9BB15C-0170-7F1F-20ED-B54B156AEE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en-US" altLang="ko-K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65" dirty="0"/>
              <a:t>Expected</a:t>
            </a:r>
            <a:r>
              <a:rPr spc="-135" dirty="0"/>
              <a:t> </a:t>
            </a:r>
            <a:r>
              <a:rPr spc="-160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7789" y="1105796"/>
            <a:ext cx="9051925" cy="3097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0"/>
              </a:spcBef>
            </a:pP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Expected</a:t>
            </a:r>
            <a:r>
              <a:rPr sz="3100" i="1" spc="5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value</a:t>
            </a:r>
            <a:r>
              <a:rPr sz="3100" i="1" spc="14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11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n</a:t>
            </a:r>
            <a:r>
              <a:rPr sz="3100" i="1" spc="-4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×</a:t>
            </a:r>
            <a:r>
              <a:rPr sz="3100" spc="-65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i="1" spc="-5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endParaRPr sz="3100">
              <a:latin typeface="Georgia"/>
              <a:cs typeface="Georgia"/>
            </a:endParaRPr>
          </a:p>
          <a:p>
            <a:pPr marL="62865">
              <a:lnSpc>
                <a:spcPct val="100000"/>
              </a:lnSpc>
              <a:spcBef>
                <a:spcPts val="2725"/>
              </a:spcBef>
            </a:pPr>
            <a:r>
              <a:rPr sz="2650" i="1" spc="85" dirty="0">
                <a:solidFill>
                  <a:srgbClr val="04182D"/>
                </a:solidFill>
                <a:latin typeface="Tahoma"/>
                <a:cs typeface="Tahoma"/>
              </a:rPr>
              <a:t>Expected</a:t>
            </a:r>
            <a:r>
              <a:rPr sz="2650" i="1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650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80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650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80" dirty="0">
                <a:solidFill>
                  <a:srgbClr val="04182D"/>
                </a:solidFill>
                <a:latin typeface="Tahoma"/>
                <a:cs typeface="Tahoma"/>
              </a:rPr>
              <a:t>heads</a:t>
            </a:r>
            <a:r>
              <a:rPr sz="2650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out</a:t>
            </a:r>
            <a:r>
              <a:rPr sz="2650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80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650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-140" dirty="0">
                <a:solidFill>
                  <a:srgbClr val="04182D"/>
                </a:solidFill>
                <a:latin typeface="Tahoma"/>
                <a:cs typeface="Tahoma"/>
              </a:rPr>
              <a:t>10</a:t>
            </a:r>
            <a:r>
              <a:rPr sz="2650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60" dirty="0">
                <a:solidFill>
                  <a:srgbClr val="04182D"/>
                </a:solidFill>
                <a:latin typeface="Tahoma"/>
                <a:cs typeface="Tahoma"/>
              </a:rPr>
              <a:t>flips</a:t>
            </a:r>
            <a:r>
              <a:rPr sz="2650" i="1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13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dirty="0">
                <a:solidFill>
                  <a:srgbClr val="04182D"/>
                </a:solidFill>
                <a:latin typeface="Book Antiqua"/>
                <a:cs typeface="Book Antiqua"/>
              </a:rPr>
              <a:t>10</a:t>
            </a:r>
            <a:r>
              <a:rPr sz="3100" spc="-5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×</a:t>
            </a:r>
            <a:r>
              <a:rPr sz="3100" spc="-50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dirty="0">
                <a:solidFill>
                  <a:srgbClr val="04182D"/>
                </a:solidFill>
                <a:latin typeface="Book Antiqua"/>
                <a:cs typeface="Book Antiqua"/>
              </a:rPr>
              <a:t>0.5</a:t>
            </a:r>
            <a:r>
              <a:rPr sz="3100" spc="135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540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3100" spc="135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spc="-50" dirty="0">
                <a:solidFill>
                  <a:srgbClr val="04182D"/>
                </a:solidFill>
                <a:latin typeface="Book Antiqua"/>
                <a:cs typeface="Book Antiqua"/>
              </a:rPr>
              <a:t>5</a:t>
            </a:r>
            <a:endParaRPr sz="3100">
              <a:latin typeface="Book Antiqua"/>
              <a:cs typeface="Book Antiqua"/>
            </a:endParaRPr>
          </a:p>
          <a:p>
            <a:pPr marL="63500">
              <a:lnSpc>
                <a:spcPct val="100000"/>
              </a:lnSpc>
              <a:spcBef>
                <a:spcPts val="2730"/>
              </a:spcBef>
            </a:pP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If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we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don't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know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100" i="1" spc="-195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2550" spc="-195" dirty="0">
                <a:solidFill>
                  <a:srgbClr val="04182D"/>
                </a:solidFill>
                <a:latin typeface="Tahoma"/>
                <a:cs typeface="Tahoma"/>
              </a:rPr>
              <a:t>,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but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know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n</a:t>
            </a:r>
            <a:r>
              <a:rPr sz="3100" i="1" spc="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expected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value:</a:t>
            </a:r>
            <a:endParaRPr sz="2550">
              <a:latin typeface="Tahoma"/>
              <a:cs typeface="Tahoma"/>
            </a:endParaRPr>
          </a:p>
          <a:p>
            <a:pPr marL="63500">
              <a:lnSpc>
                <a:spcPts val="3625"/>
              </a:lnSpc>
              <a:spcBef>
                <a:spcPts val="1435"/>
              </a:spcBef>
              <a:tabLst>
                <a:tab pos="839469" algn="l"/>
              </a:tabLst>
            </a:pPr>
            <a:r>
              <a:rPr sz="4650" i="1" baseline="-25985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4650" i="1" spc="-179" baseline="-2598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4650" spc="735" baseline="-25985" dirty="0">
                <a:solidFill>
                  <a:srgbClr val="04182D"/>
                </a:solidFill>
                <a:latin typeface="Book Antiqua"/>
                <a:cs typeface="Book Antiqua"/>
              </a:rPr>
              <a:t>=</a:t>
            </a:r>
            <a:r>
              <a:rPr sz="4650" baseline="-25985" dirty="0">
                <a:solidFill>
                  <a:srgbClr val="04182D"/>
                </a:solidFill>
                <a:latin typeface="Book Antiqua"/>
                <a:cs typeface="Book Antiqua"/>
              </a:rPr>
              <a:t>	</a:t>
            </a:r>
            <a:r>
              <a:rPr sz="2150" i="1" u="heavy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Georgia"/>
                <a:cs typeface="Georgia"/>
              </a:rPr>
              <a:t>expected</a:t>
            </a:r>
            <a:r>
              <a:rPr sz="2150" i="1" u="heavy" spc="-100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Georgia"/>
                <a:cs typeface="Georgia"/>
              </a:rPr>
              <a:t> </a:t>
            </a:r>
            <a:r>
              <a:rPr sz="2150" i="1" u="heavy" spc="-20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Georgia"/>
                <a:cs typeface="Georgia"/>
              </a:rPr>
              <a:t>value</a:t>
            </a:r>
            <a:endParaRPr sz="2150">
              <a:latin typeface="Georgia"/>
              <a:cs typeface="Georgia"/>
            </a:endParaRPr>
          </a:p>
          <a:p>
            <a:pPr marL="1649095">
              <a:lnSpc>
                <a:spcPts val="2485"/>
              </a:lnSpc>
            </a:pPr>
            <a:r>
              <a:rPr sz="2150" i="1" spc="-50" dirty="0">
                <a:solidFill>
                  <a:srgbClr val="04182D"/>
                </a:solidFill>
                <a:latin typeface="Georgia"/>
                <a:cs typeface="Georgia"/>
              </a:rPr>
              <a:t>n</a:t>
            </a:r>
            <a:endParaRPr sz="2150">
              <a:latin typeface="Georgia"/>
              <a:cs typeface="Georgi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7486A9-D251-4A1B-C13D-AF67D13616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182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</TotalTime>
  <Words>864</Words>
  <Application>Microsoft Office PowerPoint</Application>
  <PresentationFormat>사용자 지정</PresentationFormat>
  <Paragraphs>230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Book Antiqua</vt:lpstr>
      <vt:lpstr>Calibri</vt:lpstr>
      <vt:lpstr>Georgia</vt:lpstr>
      <vt:lpstr>Tahoma</vt:lpstr>
      <vt:lpstr>Office Theme</vt:lpstr>
      <vt:lpstr>The binomial distribution I N T R O D U C T I O N TO STAT I ST I C S</vt:lpstr>
      <vt:lpstr>Coin flipping</vt:lpstr>
      <vt:lpstr>Binary outcomes</vt:lpstr>
      <vt:lpstr>One coin flip many times</vt:lpstr>
      <vt:lpstr>Binomial distribution</vt:lpstr>
      <vt:lpstr>Binomial distribution</vt:lpstr>
      <vt:lpstr>Probability of 7 or fewer heads</vt:lpstr>
      <vt:lpstr>Probability of 8 or more heads</vt:lpstr>
      <vt:lpstr>Expected value</vt:lpstr>
      <vt:lpstr>Independence The binomial distribution is a probability distribution of the number of successes in a sequence of independent events</vt:lpstr>
      <vt:lpstr>Independence The binomial distribution is a probability distribution of the number of successes in a sequence of independent events</vt:lpstr>
      <vt:lpstr>General applications</vt:lpstr>
      <vt:lpstr>The normal distribution I N T R O D U C T I O N TO STAT I ST I C S</vt:lpstr>
      <vt:lpstr>What is the normal distribution?</vt:lpstr>
      <vt:lpstr>Symmetrical</vt:lpstr>
      <vt:lpstr>Area = 1</vt:lpstr>
      <vt:lpstr>Curve never hits 0</vt:lpstr>
      <vt:lpstr>Described by mean and standard deviation</vt:lpstr>
      <vt:lpstr>Areas under the normal distribution</vt:lpstr>
      <vt:lpstr>Areas under the normal distribution</vt:lpstr>
      <vt:lpstr>Areas under the normal distribution</vt:lpstr>
      <vt:lpstr>Why is the normal distribution important?</vt:lpstr>
      <vt:lpstr>Skewness</vt:lpstr>
      <vt:lpstr>Kurtosis Kurtosis - a way of describing the occurrence of extreme values in a distribution. Three types of kurtosis</vt:lpstr>
      <vt:lpstr>Kurtosis</vt:lpstr>
      <vt:lpstr>The central limit theorem I N T R O D U C T I O N TO STAT I ST I C S</vt:lpstr>
      <vt:lpstr>Rolling a die five times</vt:lpstr>
      <vt:lpstr>Rolling a die five times</vt:lpstr>
      <vt:lpstr>10 sets of five die rolls Roll a die five times Record the mean Repeat 10 times</vt:lpstr>
      <vt:lpstr>Sampling distributions</vt:lpstr>
      <vt:lpstr>100 sample means</vt:lpstr>
      <vt:lpstr>1000 sample means</vt:lpstr>
      <vt:lpstr>10000 sample means</vt:lpstr>
      <vt:lpstr>100000 sample means</vt:lpstr>
      <vt:lpstr>One million sample means</vt:lpstr>
      <vt:lpstr>Central limit theorem The sampling distribution of a statistic becomes closer to the normal distribution as the size of the sample increases.</vt:lpstr>
      <vt:lpstr>Mean of the sampling distribution</vt:lpstr>
      <vt:lpstr>Benefits of the central limit theorem</vt:lpstr>
      <vt:lpstr>The Poisson distribution I N T R O D U C T I O N TO STAT I ST I C S</vt:lpstr>
      <vt:lpstr>Poisson processes</vt:lpstr>
      <vt:lpstr>Poisson distribution</vt:lpstr>
      <vt:lpstr>Lambda (λ)</vt:lpstr>
      <vt:lpstr>Lambda is the distribution's peak</vt:lpstr>
      <vt:lpstr>Central limit theorem still applies!</vt:lpstr>
      <vt:lpstr>Probability of 13 patrons in an hour</vt:lpstr>
      <vt:lpstr>Probability of 25 or more patrons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Woojin Paik</cp:lastModifiedBy>
  <cp:revision>11</cp:revision>
  <dcterms:created xsi:type="dcterms:W3CDTF">2024-12-28T13:30:42Z</dcterms:created>
  <dcterms:modified xsi:type="dcterms:W3CDTF">2024-12-29T03:22:51Z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2024-12-28T00:00:00Z</vt:filetime>
  </property>
  <property fmtid="{D5CDD505-2E9C-101B-9397-08002B2CF9AE}" pid="5" name="Producer">
    <vt:lpwstr>Skia/PDF m89</vt:lpwstr>
  </property>
</Properties>
</file>